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9eb8240c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eb8240c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eb8240cf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eb8240c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9eb8240c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9eb8240c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9eb8240c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9eb8240c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9eb8240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9eb8240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9ed782d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9ed782d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9ed782d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9ed782d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9eb8240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9eb8240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82541744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82541744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9eb8240c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9eb8240c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7fe27d8f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7fe27d8f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7fe27d8f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7fe27d8f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7fe27d8f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7fe27d8f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64ae2f4d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64ae2f4d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7fe27d8f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7fe27d8f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9eb8240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9eb8240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9eb8240c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9eb8240c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9eb8240c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9eb8240c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reate.withcode.uk/"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idx="4294967295" type="title"/>
          </p:nvPr>
        </p:nvSpPr>
        <p:spPr>
          <a:xfrm>
            <a:off x="4745175" y="101000"/>
            <a:ext cx="4329600" cy="11199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419" sz="2500"/>
              <a:t>PRODUCTO DE UNIDAD N.1</a:t>
            </a:r>
            <a:endParaRPr sz="3700"/>
          </a:p>
        </p:txBody>
      </p:sp>
      <p:sp>
        <p:nvSpPr>
          <p:cNvPr id="135" name="Google Shape;135;p13"/>
          <p:cNvSpPr txBox="1"/>
          <p:nvPr>
            <p:ph idx="4294967295" type="body"/>
          </p:nvPr>
        </p:nvSpPr>
        <p:spPr>
          <a:xfrm>
            <a:off x="6393900" y="2957175"/>
            <a:ext cx="2319000" cy="1913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419" sz="1500"/>
              <a:t>Integrantes:</a:t>
            </a:r>
            <a:endParaRPr b="1" sz="1500"/>
          </a:p>
          <a:p>
            <a:pPr indent="0" lvl="0" marL="0" rtl="0" algn="l">
              <a:spcBef>
                <a:spcPts val="1600"/>
              </a:spcBef>
              <a:spcAft>
                <a:spcPts val="0"/>
              </a:spcAft>
              <a:buNone/>
            </a:pPr>
            <a:r>
              <a:rPr lang="es-419" sz="1500"/>
              <a:t>-Toapanta Elián</a:t>
            </a:r>
            <a:endParaRPr sz="1500"/>
          </a:p>
          <a:p>
            <a:pPr indent="0" lvl="0" marL="0" rtl="0" algn="l">
              <a:spcBef>
                <a:spcPts val="1600"/>
              </a:spcBef>
              <a:spcAft>
                <a:spcPts val="0"/>
              </a:spcAft>
              <a:buNone/>
            </a:pPr>
            <a:r>
              <a:rPr lang="es-419" sz="1500"/>
              <a:t>-Torres Marlon</a:t>
            </a:r>
            <a:endParaRPr sz="1500"/>
          </a:p>
          <a:p>
            <a:pPr indent="0" lvl="0" marL="0" rtl="0" algn="l">
              <a:spcBef>
                <a:spcPts val="1600"/>
              </a:spcBef>
              <a:spcAft>
                <a:spcPts val="1600"/>
              </a:spcAft>
              <a:buNone/>
            </a:pPr>
            <a:r>
              <a:rPr lang="es-419" sz="1500"/>
              <a:t>-Zambrano Alejandro</a:t>
            </a:r>
            <a:endParaRPr sz="1500"/>
          </a:p>
        </p:txBody>
      </p:sp>
      <p:sp>
        <p:nvSpPr>
          <p:cNvPr id="136" name="Google Shape;136;p13"/>
          <p:cNvSpPr txBox="1"/>
          <p:nvPr>
            <p:ph idx="4294967295" type="body"/>
          </p:nvPr>
        </p:nvSpPr>
        <p:spPr>
          <a:xfrm>
            <a:off x="6361800" y="1844300"/>
            <a:ext cx="2386500" cy="846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s-419" sz="1900"/>
              <a:t>Arquitectura de computadoras</a:t>
            </a:r>
            <a:endParaRPr sz="1900"/>
          </a:p>
        </p:txBody>
      </p:sp>
      <p:pic>
        <p:nvPicPr>
          <p:cNvPr id="137" name="Google Shape;137;p13"/>
          <p:cNvPicPr preferRelativeResize="0"/>
          <p:nvPr/>
        </p:nvPicPr>
        <p:blipFill>
          <a:blip r:embed="rId3">
            <a:alphaModFix/>
          </a:blip>
          <a:stretch>
            <a:fillRect/>
          </a:stretch>
        </p:blipFill>
        <p:spPr>
          <a:xfrm>
            <a:off x="280449" y="151354"/>
            <a:ext cx="4057751" cy="1119900"/>
          </a:xfrm>
          <a:prstGeom prst="rect">
            <a:avLst/>
          </a:prstGeom>
          <a:noFill/>
          <a:ln>
            <a:noFill/>
          </a:ln>
        </p:spPr>
      </p:pic>
      <p:pic>
        <p:nvPicPr>
          <p:cNvPr id="138" name="Google Shape;138;p13"/>
          <p:cNvPicPr preferRelativeResize="0"/>
          <p:nvPr/>
        </p:nvPicPr>
        <p:blipFill>
          <a:blip r:embed="rId4">
            <a:alphaModFix/>
          </a:blip>
          <a:stretch>
            <a:fillRect/>
          </a:stretch>
        </p:blipFill>
        <p:spPr>
          <a:xfrm>
            <a:off x="714975" y="4082550"/>
            <a:ext cx="696200" cy="391599"/>
          </a:xfrm>
          <a:prstGeom prst="rect">
            <a:avLst/>
          </a:prstGeom>
          <a:noFill/>
          <a:ln>
            <a:noFill/>
          </a:ln>
        </p:spPr>
      </p:pic>
      <p:pic>
        <p:nvPicPr>
          <p:cNvPr id="139" name="Google Shape;139;p13"/>
          <p:cNvPicPr preferRelativeResize="0"/>
          <p:nvPr/>
        </p:nvPicPr>
        <p:blipFill>
          <a:blip r:embed="rId5">
            <a:alphaModFix/>
          </a:blip>
          <a:stretch>
            <a:fillRect/>
          </a:stretch>
        </p:blipFill>
        <p:spPr>
          <a:xfrm>
            <a:off x="425050" y="1575775"/>
            <a:ext cx="2386589" cy="1690500"/>
          </a:xfrm>
          <a:prstGeom prst="rect">
            <a:avLst/>
          </a:prstGeom>
          <a:noFill/>
          <a:ln>
            <a:noFill/>
          </a:ln>
        </p:spPr>
      </p:pic>
      <p:pic>
        <p:nvPicPr>
          <p:cNvPr id="140" name="Google Shape;140;p13"/>
          <p:cNvPicPr preferRelativeResize="0"/>
          <p:nvPr/>
        </p:nvPicPr>
        <p:blipFill>
          <a:blip r:embed="rId6">
            <a:alphaModFix/>
          </a:blip>
          <a:stretch>
            <a:fillRect/>
          </a:stretch>
        </p:blipFill>
        <p:spPr>
          <a:xfrm>
            <a:off x="3386026" y="1549492"/>
            <a:ext cx="2619375" cy="1743075"/>
          </a:xfrm>
          <a:prstGeom prst="rect">
            <a:avLst/>
          </a:prstGeom>
          <a:noFill/>
          <a:ln>
            <a:noFill/>
          </a:ln>
        </p:spPr>
      </p:pic>
      <p:pic>
        <p:nvPicPr>
          <p:cNvPr id="141" name="Google Shape;141;p13"/>
          <p:cNvPicPr preferRelativeResize="0"/>
          <p:nvPr/>
        </p:nvPicPr>
        <p:blipFill>
          <a:blip r:embed="rId7">
            <a:alphaModFix/>
          </a:blip>
          <a:stretch>
            <a:fillRect/>
          </a:stretch>
        </p:blipFill>
        <p:spPr>
          <a:xfrm>
            <a:off x="2066900" y="3493501"/>
            <a:ext cx="1918500" cy="15696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297500" y="393750"/>
            <a:ext cx="70389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SOFTWARE</a:t>
            </a:r>
            <a:endParaRPr/>
          </a:p>
        </p:txBody>
      </p:sp>
      <p:sp>
        <p:nvSpPr>
          <p:cNvPr id="212" name="Google Shape;212;p22"/>
          <p:cNvSpPr txBox="1"/>
          <p:nvPr>
            <p:ph idx="1" type="body"/>
          </p:nvPr>
        </p:nvSpPr>
        <p:spPr>
          <a:xfrm>
            <a:off x="581025" y="857250"/>
            <a:ext cx="4991100" cy="3554700"/>
          </a:xfrm>
          <a:prstGeom prst="rect">
            <a:avLst/>
          </a:prstGeom>
        </p:spPr>
        <p:txBody>
          <a:bodyPr anchorCtr="0" anchor="t" bIns="91425" lIns="91425" spcFirstLastPara="1" rIns="91425" wrap="square" tIns="91425">
            <a:noAutofit/>
          </a:bodyPr>
          <a:lstStyle/>
          <a:p>
            <a:pPr indent="-311150" lvl="0" marL="457200" rtl="0" algn="just">
              <a:spcBef>
                <a:spcPts val="1200"/>
              </a:spcBef>
              <a:spcAft>
                <a:spcPts val="0"/>
              </a:spcAft>
              <a:buClr>
                <a:srgbClr val="FFFFFF"/>
              </a:buClr>
              <a:buSzPts val="1300"/>
              <a:buFont typeface="Arial"/>
              <a:buChar char="●"/>
            </a:pPr>
            <a:r>
              <a:rPr b="1" lang="es-419">
                <a:solidFill>
                  <a:srgbClr val="FFFFFF"/>
                </a:solidFill>
                <a:latin typeface="Arial"/>
                <a:ea typeface="Arial"/>
                <a:cs typeface="Arial"/>
                <a:sym typeface="Arial"/>
              </a:rPr>
              <a:t>Scratch</a:t>
            </a:r>
            <a:br>
              <a:rPr b="1" lang="es-419">
                <a:solidFill>
                  <a:srgbClr val="FFFFFF"/>
                </a:solidFill>
                <a:latin typeface="Arial"/>
                <a:ea typeface="Arial"/>
                <a:cs typeface="Arial"/>
                <a:sym typeface="Arial"/>
              </a:rPr>
            </a:br>
            <a:endParaRPr b="1">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Sirve para la creación de historias interactivas, juegos y animaciones, </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Podemos encontrar una serie de objetos y acciones los cuales al combinarse se puede conseguir que los objetos reaccionen de una manera determinada por el usuario,</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tienen forma de un rompecabezas. </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las acciones y comportamientos están divididos en </a:t>
            </a:r>
            <a:r>
              <a:rPr lang="es-419">
                <a:solidFill>
                  <a:srgbClr val="FFFFFF"/>
                </a:solidFill>
                <a:latin typeface="Arial"/>
                <a:ea typeface="Arial"/>
                <a:cs typeface="Arial"/>
                <a:sym typeface="Arial"/>
              </a:rPr>
              <a:t>categorías</a:t>
            </a:r>
            <a:r>
              <a:rPr lang="es-419">
                <a:solidFill>
                  <a:srgbClr val="FFFFFF"/>
                </a:solidFill>
                <a:latin typeface="Arial"/>
                <a:ea typeface="Arial"/>
                <a:cs typeface="Arial"/>
                <a:sym typeface="Arial"/>
              </a:rPr>
              <a:t> </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movimiento,apariencia,sonido,Lapiz,datos </a:t>
            </a:r>
            <a:endParaRPr>
              <a:solidFill>
                <a:srgbClr val="FFFFFF"/>
              </a:solidFill>
              <a:latin typeface="Arial"/>
              <a:ea typeface="Arial"/>
              <a:cs typeface="Arial"/>
              <a:sym typeface="Arial"/>
            </a:endParaRPr>
          </a:p>
          <a:p>
            <a:pPr indent="0" lvl="0" marL="457200" rtl="0" algn="l">
              <a:spcBef>
                <a:spcPts val="1200"/>
              </a:spcBef>
              <a:spcAft>
                <a:spcPts val="1600"/>
              </a:spcAft>
              <a:buNone/>
            </a:pPr>
            <a:r>
              <a:t/>
            </a:r>
            <a:endParaRPr/>
          </a:p>
        </p:txBody>
      </p:sp>
      <p:pic>
        <p:nvPicPr>
          <p:cNvPr id="213" name="Google Shape;213;p22"/>
          <p:cNvPicPr preferRelativeResize="0"/>
          <p:nvPr/>
        </p:nvPicPr>
        <p:blipFill>
          <a:blip r:embed="rId3">
            <a:alphaModFix/>
          </a:blip>
          <a:stretch>
            <a:fillRect/>
          </a:stretch>
        </p:blipFill>
        <p:spPr>
          <a:xfrm>
            <a:off x="5724525" y="1085850"/>
            <a:ext cx="2867025" cy="1590675"/>
          </a:xfrm>
          <a:prstGeom prst="rect">
            <a:avLst/>
          </a:prstGeom>
          <a:noFill/>
          <a:ln>
            <a:noFill/>
          </a:ln>
        </p:spPr>
      </p:pic>
      <p:pic>
        <p:nvPicPr>
          <p:cNvPr id="214" name="Google Shape;214;p22"/>
          <p:cNvPicPr preferRelativeResize="0"/>
          <p:nvPr/>
        </p:nvPicPr>
        <p:blipFill>
          <a:blip r:embed="rId4">
            <a:alphaModFix/>
          </a:blip>
          <a:stretch>
            <a:fillRect/>
          </a:stretch>
        </p:blipFill>
        <p:spPr>
          <a:xfrm>
            <a:off x="6191250" y="2987675"/>
            <a:ext cx="2047874" cy="1365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SOFTWARE</a:t>
            </a:r>
            <a:endParaRPr/>
          </a:p>
        </p:txBody>
      </p:sp>
      <p:sp>
        <p:nvSpPr>
          <p:cNvPr id="220" name="Google Shape;220;p23"/>
          <p:cNvSpPr txBox="1"/>
          <p:nvPr>
            <p:ph idx="1" type="body"/>
          </p:nvPr>
        </p:nvSpPr>
        <p:spPr>
          <a:xfrm>
            <a:off x="695325" y="962025"/>
            <a:ext cx="4876800" cy="3345300"/>
          </a:xfrm>
          <a:prstGeom prst="rect">
            <a:avLst/>
          </a:prstGeom>
        </p:spPr>
        <p:txBody>
          <a:bodyPr anchorCtr="0" anchor="t" bIns="91425" lIns="91425" spcFirstLastPara="1" rIns="91425" wrap="square" tIns="91425">
            <a:noAutofit/>
          </a:bodyPr>
          <a:lstStyle/>
          <a:p>
            <a:pPr indent="-311150" lvl="0" marL="457200" rtl="0" algn="just">
              <a:spcBef>
                <a:spcPts val="1200"/>
              </a:spcBef>
              <a:spcAft>
                <a:spcPts val="0"/>
              </a:spcAft>
              <a:buClr>
                <a:srgbClr val="FFFFFF"/>
              </a:buClr>
              <a:buSzPts val="1300"/>
              <a:buFont typeface="Arial"/>
              <a:buChar char="●"/>
            </a:pPr>
            <a:r>
              <a:rPr b="1" lang="es-419">
                <a:solidFill>
                  <a:srgbClr val="FFFFFF"/>
                </a:solidFill>
                <a:latin typeface="Arial"/>
                <a:ea typeface="Arial"/>
                <a:cs typeface="Arial"/>
                <a:sym typeface="Arial"/>
              </a:rPr>
              <a:t>Python</a:t>
            </a:r>
            <a:br>
              <a:rPr b="1" lang="es-419">
                <a:solidFill>
                  <a:srgbClr val="FFFFFF"/>
                </a:solidFill>
                <a:latin typeface="Arial"/>
                <a:ea typeface="Arial"/>
                <a:cs typeface="Arial"/>
                <a:sym typeface="Arial"/>
              </a:rPr>
            </a:br>
            <a:endParaRPr b="1">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Lenguaje basado en texto que es muy utilizado </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Editor en línea de python permite programar las funciones que nos ofrece nuestra placa, </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Realizar imágenes, utilizar los botones,</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Gestos,acelerómetro</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Brújula, sensor,</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Control de temperatura e incluso escuchar música.</a:t>
            </a:r>
            <a:endParaRPr sz="1400">
              <a:solidFill>
                <a:srgbClr val="FFFFFF"/>
              </a:solidFill>
            </a:endParaRPr>
          </a:p>
        </p:txBody>
      </p:sp>
      <p:pic>
        <p:nvPicPr>
          <p:cNvPr id="221" name="Google Shape;221;p23"/>
          <p:cNvPicPr preferRelativeResize="0"/>
          <p:nvPr/>
        </p:nvPicPr>
        <p:blipFill>
          <a:blip r:embed="rId3">
            <a:alphaModFix/>
          </a:blip>
          <a:stretch>
            <a:fillRect/>
          </a:stretch>
        </p:blipFill>
        <p:spPr>
          <a:xfrm>
            <a:off x="5819775" y="962025"/>
            <a:ext cx="2886075" cy="1562500"/>
          </a:xfrm>
          <a:prstGeom prst="rect">
            <a:avLst/>
          </a:prstGeom>
          <a:noFill/>
          <a:ln>
            <a:noFill/>
          </a:ln>
        </p:spPr>
      </p:pic>
      <p:pic>
        <p:nvPicPr>
          <p:cNvPr id="222" name="Google Shape;222;p23"/>
          <p:cNvPicPr preferRelativeResize="0"/>
          <p:nvPr/>
        </p:nvPicPr>
        <p:blipFill>
          <a:blip r:embed="rId4">
            <a:alphaModFix/>
          </a:blip>
          <a:stretch>
            <a:fillRect/>
          </a:stretch>
        </p:blipFill>
        <p:spPr>
          <a:xfrm>
            <a:off x="5819775" y="2937025"/>
            <a:ext cx="2991499" cy="1322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1297500" y="393750"/>
            <a:ext cx="70389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SOFTWARE</a:t>
            </a:r>
            <a:endParaRPr/>
          </a:p>
        </p:txBody>
      </p:sp>
      <p:sp>
        <p:nvSpPr>
          <p:cNvPr id="228" name="Google Shape;228;p24"/>
          <p:cNvSpPr txBox="1"/>
          <p:nvPr>
            <p:ph idx="1" type="body"/>
          </p:nvPr>
        </p:nvSpPr>
        <p:spPr>
          <a:xfrm>
            <a:off x="773625" y="800100"/>
            <a:ext cx="4874700" cy="3697800"/>
          </a:xfrm>
          <a:prstGeom prst="rect">
            <a:avLst/>
          </a:prstGeom>
        </p:spPr>
        <p:txBody>
          <a:bodyPr anchorCtr="0" anchor="t" bIns="91425" lIns="91425" spcFirstLastPara="1" rIns="91425" wrap="square" tIns="91425">
            <a:noAutofit/>
          </a:bodyPr>
          <a:lstStyle/>
          <a:p>
            <a:pPr indent="-317500" lvl="0" marL="457200" rtl="0" algn="just">
              <a:spcBef>
                <a:spcPts val="1200"/>
              </a:spcBef>
              <a:spcAft>
                <a:spcPts val="0"/>
              </a:spcAft>
              <a:buClr>
                <a:srgbClr val="FFFFFF"/>
              </a:buClr>
              <a:buSzPts val="1400"/>
              <a:buFont typeface="Arial"/>
              <a:buChar char="●"/>
            </a:pPr>
            <a:r>
              <a:rPr b="1" lang="es-419" sz="1400">
                <a:solidFill>
                  <a:srgbClr val="FFFFFF"/>
                </a:solidFill>
                <a:latin typeface="Arial"/>
                <a:ea typeface="Arial"/>
                <a:cs typeface="Arial"/>
                <a:sym typeface="Arial"/>
              </a:rPr>
              <a:t>Make code</a:t>
            </a:r>
            <a:br>
              <a:rPr b="1" lang="es-419" sz="1400">
                <a:solidFill>
                  <a:srgbClr val="FFFFFF"/>
                </a:solidFill>
                <a:latin typeface="Arial"/>
                <a:ea typeface="Arial"/>
                <a:cs typeface="Arial"/>
                <a:sym typeface="Arial"/>
              </a:rPr>
            </a:br>
            <a:endParaRPr b="1"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s-419" sz="1400">
                <a:solidFill>
                  <a:srgbClr val="FFFFFF"/>
                </a:solidFill>
                <a:latin typeface="Arial"/>
                <a:ea typeface="Arial"/>
                <a:cs typeface="Arial"/>
                <a:sym typeface="Arial"/>
              </a:rPr>
              <a:t> empleado para personas que desconocen del tema de programación, </a:t>
            </a:r>
            <a:br>
              <a:rPr lang="es-419" sz="1400">
                <a:solidFill>
                  <a:srgbClr val="FFFFFF"/>
                </a:solidFill>
                <a:latin typeface="Arial"/>
                <a:ea typeface="Arial"/>
                <a:cs typeface="Arial"/>
                <a:sym typeface="Arial"/>
              </a:rPr>
            </a:b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s-419" sz="1400">
                <a:solidFill>
                  <a:srgbClr val="FFFFFF"/>
                </a:solidFill>
                <a:latin typeface="Arial"/>
                <a:ea typeface="Arial"/>
                <a:cs typeface="Arial"/>
                <a:sym typeface="Arial"/>
              </a:rPr>
              <a:t>en esta plataforma podemos encontrar al editor de bloque. </a:t>
            </a:r>
            <a:br>
              <a:rPr lang="es-419" sz="1400">
                <a:solidFill>
                  <a:srgbClr val="FFFFFF"/>
                </a:solidFill>
                <a:latin typeface="Arial"/>
                <a:ea typeface="Arial"/>
                <a:cs typeface="Arial"/>
                <a:sym typeface="Arial"/>
              </a:rPr>
            </a:b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s-419" sz="1400">
                <a:solidFill>
                  <a:srgbClr val="FFFFFF"/>
                </a:solidFill>
                <a:latin typeface="Arial"/>
                <a:ea typeface="Arial"/>
                <a:cs typeface="Arial"/>
                <a:sym typeface="Arial"/>
              </a:rPr>
              <a:t>por medio bloques de colores los usuarios pueden compilar y unir unos con otros  para la elaboración de programas</a:t>
            </a:r>
            <a:br>
              <a:rPr lang="es-419" sz="1400">
                <a:solidFill>
                  <a:srgbClr val="FFFFFF"/>
                </a:solidFill>
                <a:latin typeface="Arial"/>
                <a:ea typeface="Arial"/>
                <a:cs typeface="Arial"/>
                <a:sym typeface="Arial"/>
              </a:rPr>
            </a:br>
            <a:endParaRPr sz="1400">
              <a:solidFill>
                <a:srgbClr val="FFFFFF"/>
              </a:solidFill>
              <a:latin typeface="Arial"/>
              <a:ea typeface="Arial"/>
              <a:cs typeface="Arial"/>
              <a:sym typeface="Arial"/>
            </a:endParaRPr>
          </a:p>
          <a:p>
            <a:pPr indent="-317500" lvl="0" marL="457200" rtl="0" algn="just">
              <a:spcBef>
                <a:spcPts val="0"/>
              </a:spcBef>
              <a:spcAft>
                <a:spcPts val="0"/>
              </a:spcAft>
              <a:buClr>
                <a:srgbClr val="FFFFFF"/>
              </a:buClr>
              <a:buSzPts val="1400"/>
              <a:buFont typeface="Arial"/>
              <a:buChar char="-"/>
            </a:pPr>
            <a:r>
              <a:rPr lang="es-419" sz="1400">
                <a:solidFill>
                  <a:srgbClr val="FFFFFF"/>
                </a:solidFill>
                <a:latin typeface="Arial"/>
                <a:ea typeface="Arial"/>
                <a:cs typeface="Arial"/>
                <a:sym typeface="Arial"/>
              </a:rPr>
              <a:t>En esta ocasión se utilizará como lenguaje a MakeCode</a:t>
            </a:r>
            <a:endParaRPr sz="1400">
              <a:solidFill>
                <a:srgbClr val="FFFFFF"/>
              </a:solidFill>
              <a:latin typeface="Arial"/>
              <a:ea typeface="Arial"/>
              <a:cs typeface="Arial"/>
              <a:sym typeface="Arial"/>
            </a:endParaRPr>
          </a:p>
          <a:p>
            <a:pPr indent="0" lvl="0" marL="0" rtl="0" algn="just">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pic>
        <p:nvPicPr>
          <p:cNvPr id="229" name="Google Shape;229;p24"/>
          <p:cNvPicPr preferRelativeResize="0"/>
          <p:nvPr/>
        </p:nvPicPr>
        <p:blipFill rotWithShape="1">
          <a:blip r:embed="rId3">
            <a:alphaModFix/>
          </a:blip>
          <a:srcRect b="17221" l="31340" r="30749" t="18037"/>
          <a:stretch/>
        </p:blipFill>
        <p:spPr>
          <a:xfrm>
            <a:off x="6924675" y="746175"/>
            <a:ext cx="1162049" cy="1116300"/>
          </a:xfrm>
          <a:prstGeom prst="rect">
            <a:avLst/>
          </a:prstGeom>
          <a:noFill/>
          <a:ln>
            <a:noFill/>
          </a:ln>
        </p:spPr>
      </p:pic>
      <p:pic>
        <p:nvPicPr>
          <p:cNvPr id="230" name="Google Shape;230;p24"/>
          <p:cNvPicPr preferRelativeResize="0"/>
          <p:nvPr/>
        </p:nvPicPr>
        <p:blipFill>
          <a:blip r:embed="rId4">
            <a:alphaModFix/>
          </a:blip>
          <a:stretch>
            <a:fillRect/>
          </a:stretch>
        </p:blipFill>
        <p:spPr>
          <a:xfrm>
            <a:off x="6138863" y="2405063"/>
            <a:ext cx="2847975" cy="160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132575" y="1585900"/>
            <a:ext cx="3908100" cy="619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2100">
                <a:solidFill>
                  <a:srgbClr val="FFFFFF"/>
                </a:solidFill>
                <a:latin typeface="Arial"/>
                <a:ea typeface="Arial"/>
                <a:cs typeface="Arial"/>
                <a:sym typeface="Arial"/>
              </a:rPr>
              <a:t>Dados gráficos</a:t>
            </a:r>
            <a:endParaRPr/>
          </a:p>
          <a:p>
            <a:pPr indent="0" lvl="0" marL="0" rtl="0" algn="l">
              <a:spcBef>
                <a:spcPts val="1200"/>
              </a:spcBef>
              <a:spcAft>
                <a:spcPts val="0"/>
              </a:spcAft>
              <a:buNone/>
            </a:pPr>
            <a:r>
              <a:t/>
            </a:r>
            <a:endParaRPr sz="1200"/>
          </a:p>
          <a:p>
            <a:pPr indent="0" lvl="0" marL="0" rtl="0" algn="l">
              <a:spcBef>
                <a:spcPts val="0"/>
              </a:spcBef>
              <a:spcAft>
                <a:spcPts val="0"/>
              </a:spcAft>
              <a:buNone/>
            </a:pPr>
            <a:r>
              <a:t/>
            </a:r>
            <a:endParaRPr sz="1600"/>
          </a:p>
        </p:txBody>
      </p:sp>
      <p:sp>
        <p:nvSpPr>
          <p:cNvPr id="236" name="Google Shape;236;p25"/>
          <p:cNvSpPr txBox="1"/>
          <p:nvPr>
            <p:ph type="title"/>
          </p:nvPr>
        </p:nvSpPr>
        <p:spPr>
          <a:xfrm>
            <a:off x="4783875" y="1485700"/>
            <a:ext cx="3908100" cy="729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s-419" sz="2100">
                <a:solidFill>
                  <a:srgbClr val="FFFFFF"/>
                </a:solidFill>
              </a:rPr>
              <a:t>Cartel Animado</a:t>
            </a:r>
            <a:endParaRPr sz="2800">
              <a:solidFill>
                <a:srgbClr val="FFFFFF"/>
              </a:solidFill>
            </a:endParaRPr>
          </a:p>
        </p:txBody>
      </p:sp>
      <p:sp>
        <p:nvSpPr>
          <p:cNvPr id="237" name="Google Shape;237;p25"/>
          <p:cNvSpPr txBox="1"/>
          <p:nvPr>
            <p:ph type="title"/>
          </p:nvPr>
        </p:nvSpPr>
        <p:spPr>
          <a:xfrm>
            <a:off x="1339375" y="522675"/>
            <a:ext cx="3908100" cy="729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419" sz="2800">
                <a:solidFill>
                  <a:srgbClr val="FFFFFF"/>
                </a:solidFill>
                <a:latin typeface="Arial"/>
                <a:ea typeface="Arial"/>
                <a:cs typeface="Arial"/>
                <a:sym typeface="Arial"/>
              </a:rPr>
              <a:t>Programación </a:t>
            </a:r>
            <a:endParaRPr b="1" sz="2800">
              <a:solidFill>
                <a:srgbClr val="FFFFFF"/>
              </a:solidFill>
              <a:latin typeface="Arial"/>
              <a:ea typeface="Arial"/>
              <a:cs typeface="Arial"/>
              <a:sym typeface="Arial"/>
            </a:endParaRPr>
          </a:p>
          <a:p>
            <a:pPr indent="0" lvl="0" marL="0" rtl="0" algn="l">
              <a:spcBef>
                <a:spcPts val="120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600"/>
          </a:p>
        </p:txBody>
      </p:sp>
      <p:pic>
        <p:nvPicPr>
          <p:cNvPr id="238" name="Google Shape;238;p25"/>
          <p:cNvPicPr preferRelativeResize="0"/>
          <p:nvPr/>
        </p:nvPicPr>
        <p:blipFill rotWithShape="1">
          <a:blip r:embed="rId3">
            <a:alphaModFix/>
          </a:blip>
          <a:srcRect b="16979" l="0" r="32455" t="19853"/>
          <a:stretch/>
        </p:blipFill>
        <p:spPr>
          <a:xfrm>
            <a:off x="152400" y="2305300"/>
            <a:ext cx="3888275" cy="2685800"/>
          </a:xfrm>
          <a:prstGeom prst="rect">
            <a:avLst/>
          </a:prstGeom>
          <a:noFill/>
          <a:ln>
            <a:noFill/>
          </a:ln>
        </p:spPr>
      </p:pic>
      <p:pic>
        <p:nvPicPr>
          <p:cNvPr id="239" name="Google Shape;239;p25"/>
          <p:cNvPicPr preferRelativeResize="0"/>
          <p:nvPr/>
        </p:nvPicPr>
        <p:blipFill rotWithShape="1">
          <a:blip r:embed="rId4">
            <a:alphaModFix/>
          </a:blip>
          <a:srcRect b="18872" l="1183" r="23921" t="21232"/>
          <a:stretch/>
        </p:blipFill>
        <p:spPr>
          <a:xfrm>
            <a:off x="4248150" y="2305300"/>
            <a:ext cx="4552950" cy="2638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Raspberry Pi</a:t>
            </a:r>
            <a:endParaRPr/>
          </a:p>
        </p:txBody>
      </p:sp>
      <p:sp>
        <p:nvSpPr>
          <p:cNvPr id="245" name="Google Shape;245;p26"/>
          <p:cNvSpPr txBox="1"/>
          <p:nvPr>
            <p:ph idx="1" type="body"/>
          </p:nvPr>
        </p:nvSpPr>
        <p:spPr>
          <a:xfrm>
            <a:off x="114800" y="1536750"/>
            <a:ext cx="5982000" cy="168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600"/>
              </a:spcAft>
              <a:buNone/>
            </a:pPr>
            <a:r>
              <a:rPr lang="es-419"/>
              <a:t>Raspberry PI es una placa computadora (SBC) o Pc de placa única, de bajo coste, se podría decir que es un ordenador de tamaño reducido, del orden de una tarjeta de crédito, desarrollado en el Reino Unido por la Fundación Raspberry PI (Universidad de Cambridge) en 2011, con el objetivo de estimular la enseñanza de la informática en las escuelas, aunque no empezó su comercialización hasta el año 2012. </a:t>
            </a:r>
            <a:endParaRPr/>
          </a:p>
        </p:txBody>
      </p:sp>
      <p:pic>
        <p:nvPicPr>
          <p:cNvPr id="246" name="Google Shape;246;p26"/>
          <p:cNvPicPr preferRelativeResize="0"/>
          <p:nvPr/>
        </p:nvPicPr>
        <p:blipFill>
          <a:blip r:embed="rId3">
            <a:alphaModFix/>
          </a:blip>
          <a:stretch>
            <a:fillRect/>
          </a:stretch>
        </p:blipFill>
        <p:spPr>
          <a:xfrm>
            <a:off x="6182626" y="311367"/>
            <a:ext cx="2619375" cy="1743075"/>
          </a:xfrm>
          <a:prstGeom prst="rect">
            <a:avLst/>
          </a:prstGeom>
          <a:noFill/>
          <a:ln>
            <a:noFill/>
          </a:ln>
        </p:spPr>
      </p:pic>
      <p:sp>
        <p:nvSpPr>
          <p:cNvPr id="247" name="Google Shape;247;p26"/>
          <p:cNvSpPr txBox="1"/>
          <p:nvPr/>
        </p:nvSpPr>
        <p:spPr>
          <a:xfrm>
            <a:off x="4884775" y="3402250"/>
            <a:ext cx="4150500" cy="16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rPr>
              <a:t>A la Raspberry Pi la han definido como una maravilla en miniatura, que guarda en su interior un importante poder de cómputo en un tamaño muy reducido. Es capaz de realizar cosas extraordinarias.</a:t>
            </a:r>
            <a:endParaRPr>
              <a:solidFill>
                <a:srgbClr val="FFFFFF"/>
              </a:solidFill>
            </a:endParaRPr>
          </a:p>
        </p:txBody>
      </p:sp>
      <p:pic>
        <p:nvPicPr>
          <p:cNvPr id="248" name="Google Shape;248;p26"/>
          <p:cNvPicPr preferRelativeResize="0"/>
          <p:nvPr/>
        </p:nvPicPr>
        <p:blipFill>
          <a:blip r:embed="rId4">
            <a:alphaModFix/>
          </a:blip>
          <a:stretch>
            <a:fillRect/>
          </a:stretch>
        </p:blipFill>
        <p:spPr>
          <a:xfrm>
            <a:off x="571275" y="3268350"/>
            <a:ext cx="1995411" cy="161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1297500" y="375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Componentes</a:t>
            </a:r>
            <a:endParaRPr/>
          </a:p>
        </p:txBody>
      </p:sp>
      <p:sp>
        <p:nvSpPr>
          <p:cNvPr id="254" name="Google Shape;254;p27"/>
          <p:cNvSpPr txBox="1"/>
          <p:nvPr>
            <p:ph idx="1" type="body"/>
          </p:nvPr>
        </p:nvSpPr>
        <p:spPr>
          <a:xfrm>
            <a:off x="1272850" y="1037800"/>
            <a:ext cx="7038900" cy="339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419"/>
              <a:t>Un Chipset Broadcom BCM2835, que contiene un procesador central (CPU) ARM1176JZF-S a 700 MHz (el firmware incluye unos modos Turbo para que el usuario pueda hacerle overclock de hasta 1 GHz sin perder la garantía),</a:t>
            </a:r>
            <a:endParaRPr/>
          </a:p>
          <a:p>
            <a:pPr indent="-311150" lvl="0" marL="457200" rtl="0" algn="l">
              <a:spcBef>
                <a:spcPts val="0"/>
              </a:spcBef>
              <a:spcAft>
                <a:spcPts val="0"/>
              </a:spcAft>
              <a:buSzPts val="1300"/>
              <a:buChar char="●"/>
            </a:pPr>
            <a:r>
              <a:rPr lang="es-419"/>
              <a:t>Un procesador gráfico (GPU) VideoCore IV</a:t>
            </a:r>
            <a:endParaRPr/>
          </a:p>
          <a:p>
            <a:pPr indent="-311150" lvl="0" marL="457200" rtl="0" algn="l">
              <a:spcBef>
                <a:spcPts val="0"/>
              </a:spcBef>
              <a:spcAft>
                <a:spcPts val="0"/>
              </a:spcAft>
              <a:buSzPts val="1300"/>
              <a:buChar char="●"/>
            </a:pPr>
            <a:r>
              <a:rPr lang="es-419"/>
              <a:t>Un módulo de 512 MB de memoria RAM (aunque originalmente al ser lanzado eran 256 MB).</a:t>
            </a:r>
            <a:endParaRPr/>
          </a:p>
          <a:p>
            <a:pPr indent="-311150" lvl="0" marL="457200" rtl="0" algn="l">
              <a:spcBef>
                <a:spcPts val="0"/>
              </a:spcBef>
              <a:spcAft>
                <a:spcPts val="0"/>
              </a:spcAft>
              <a:buSzPts val="1300"/>
              <a:buChar char="●"/>
            </a:pPr>
            <a:r>
              <a:rPr lang="es-419"/>
              <a:t>Un conector de RJ45 conectado a un integrado lan9512 -jzx de SMSC que nos proporciona conectividad a 10/100 Mbps</a:t>
            </a:r>
            <a:endParaRPr/>
          </a:p>
          <a:p>
            <a:pPr indent="-311150" lvl="0" marL="457200" rtl="0" algn="l">
              <a:spcBef>
                <a:spcPts val="0"/>
              </a:spcBef>
              <a:spcAft>
                <a:spcPts val="0"/>
              </a:spcAft>
              <a:buSzPts val="1300"/>
              <a:buChar char="●"/>
            </a:pPr>
            <a:r>
              <a:rPr lang="es-419"/>
              <a:t>2 buses USB 2.0</a:t>
            </a:r>
            <a:endParaRPr/>
          </a:p>
          <a:p>
            <a:pPr indent="-311150" lvl="0" marL="457200" rtl="0" algn="l">
              <a:spcBef>
                <a:spcPts val="0"/>
              </a:spcBef>
              <a:spcAft>
                <a:spcPts val="0"/>
              </a:spcAft>
              <a:buSzPts val="1300"/>
              <a:buChar char="●"/>
            </a:pPr>
            <a:r>
              <a:rPr lang="es-419"/>
              <a:t>Una Salida analógica de audio estéreo por Jack de 3.5 mm.</a:t>
            </a:r>
            <a:endParaRPr/>
          </a:p>
          <a:p>
            <a:pPr indent="-311150" lvl="0" marL="457200" rtl="0" algn="l">
              <a:spcBef>
                <a:spcPts val="0"/>
              </a:spcBef>
              <a:spcAft>
                <a:spcPts val="0"/>
              </a:spcAft>
              <a:buSzPts val="1300"/>
              <a:buChar char="●"/>
            </a:pPr>
            <a:r>
              <a:rPr lang="es-419"/>
              <a:t>Salida digital de video + audio HDMI</a:t>
            </a:r>
            <a:endParaRPr/>
          </a:p>
          <a:p>
            <a:pPr indent="-311150" lvl="0" marL="457200" rtl="0" algn="l">
              <a:spcBef>
                <a:spcPts val="0"/>
              </a:spcBef>
              <a:spcAft>
                <a:spcPts val="0"/>
              </a:spcAft>
              <a:buSzPts val="1300"/>
              <a:buChar char="●"/>
            </a:pPr>
            <a:r>
              <a:rPr lang="es-419"/>
              <a:t>Salida analógica de video RCA</a:t>
            </a:r>
            <a:endParaRPr/>
          </a:p>
          <a:p>
            <a:pPr indent="-311150" lvl="0" marL="457200" rtl="0" algn="l">
              <a:spcBef>
                <a:spcPts val="0"/>
              </a:spcBef>
              <a:spcAft>
                <a:spcPts val="0"/>
              </a:spcAft>
              <a:buSzPts val="1300"/>
              <a:buChar char="●"/>
            </a:pPr>
            <a:r>
              <a:rPr lang="es-419"/>
              <a:t>Pines de entrada y salida de propósito general</a:t>
            </a:r>
            <a:endParaRPr/>
          </a:p>
          <a:p>
            <a:pPr indent="-311150" lvl="0" marL="457200" rtl="0" algn="l">
              <a:spcBef>
                <a:spcPts val="0"/>
              </a:spcBef>
              <a:spcAft>
                <a:spcPts val="0"/>
              </a:spcAft>
              <a:buSzPts val="1300"/>
              <a:buChar char="●"/>
            </a:pPr>
            <a:r>
              <a:rPr lang="es-419"/>
              <a:t>Conector de alimentación microUSB</a:t>
            </a:r>
            <a:endParaRPr/>
          </a:p>
          <a:p>
            <a:pPr indent="-311150" lvl="0" marL="457200" rtl="0" algn="l">
              <a:spcBef>
                <a:spcPts val="0"/>
              </a:spcBef>
              <a:spcAft>
                <a:spcPts val="0"/>
              </a:spcAft>
              <a:buSzPts val="1300"/>
              <a:buChar char="●"/>
            </a:pPr>
            <a:r>
              <a:rPr lang="es-419"/>
              <a:t>Lector de tarjetas SD</a:t>
            </a:r>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55" name="Google Shape;255;p27"/>
          <p:cNvPicPr preferRelativeResize="0"/>
          <p:nvPr/>
        </p:nvPicPr>
        <p:blipFill rotWithShape="1">
          <a:blip r:embed="rId3">
            <a:alphaModFix/>
          </a:blip>
          <a:srcRect b="50000" l="-1720" r="1719" t="0"/>
          <a:stretch/>
        </p:blipFill>
        <p:spPr>
          <a:xfrm>
            <a:off x="6187100" y="3094850"/>
            <a:ext cx="2716675" cy="167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125437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000">
                <a:solidFill>
                  <a:srgbClr val="FFFFFF"/>
                </a:solidFill>
                <a:uFill>
                  <a:noFill/>
                </a:uFill>
                <a:latin typeface="Arial"/>
                <a:ea typeface="Arial"/>
                <a:cs typeface="Arial"/>
                <a:sym typeface="Arial"/>
                <a:hlinkClick r:id="rId3"/>
              </a:rPr>
              <a:t>https://create.withcode.uk/</a:t>
            </a:r>
            <a:endParaRPr sz="3300">
              <a:solidFill>
                <a:srgbClr val="FFFFFF"/>
              </a:solidFill>
            </a:endParaRPr>
          </a:p>
        </p:txBody>
      </p:sp>
      <p:sp>
        <p:nvSpPr>
          <p:cNvPr id="261" name="Google Shape;261;p28"/>
          <p:cNvSpPr txBox="1"/>
          <p:nvPr>
            <p:ph idx="1" type="body"/>
          </p:nvPr>
        </p:nvSpPr>
        <p:spPr>
          <a:xfrm>
            <a:off x="1279025" y="931350"/>
            <a:ext cx="7084800" cy="28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a:t>Esta </a:t>
            </a:r>
            <a:r>
              <a:rPr lang="es-419"/>
              <a:t>página</a:t>
            </a:r>
            <a:r>
              <a:rPr lang="es-419"/>
              <a:t> web es una herramienta gratuita que te permite escribir, ejecutar, depurar y compartir programas de Python en tu navegador web.</a:t>
            </a:r>
            <a:endParaRPr/>
          </a:p>
          <a:p>
            <a:pPr indent="0" lvl="0" marL="0" rtl="0" algn="just">
              <a:spcBef>
                <a:spcPts val="1600"/>
              </a:spcBef>
              <a:spcAft>
                <a:spcPts val="1600"/>
              </a:spcAft>
              <a:buNone/>
            </a:pPr>
            <a:r>
              <a:rPr lang="es-419"/>
              <a:t>No necesita descargar ni instalar nada. Los programas de Python no pueden acceder a sus archivos o dañar su computadora, por lo que es una forma segura de aprender a crear con código.</a:t>
            </a:r>
            <a:endParaRPr/>
          </a:p>
        </p:txBody>
      </p:sp>
      <p:pic>
        <p:nvPicPr>
          <p:cNvPr id="262" name="Google Shape;262;p28"/>
          <p:cNvPicPr preferRelativeResize="0"/>
          <p:nvPr/>
        </p:nvPicPr>
        <p:blipFill rotWithShape="1">
          <a:blip r:embed="rId4">
            <a:alphaModFix/>
          </a:blip>
          <a:srcRect b="0" l="53825" r="0" t="24092"/>
          <a:stretch/>
        </p:blipFill>
        <p:spPr>
          <a:xfrm>
            <a:off x="171100" y="2228775"/>
            <a:ext cx="4222046" cy="2353725"/>
          </a:xfrm>
          <a:prstGeom prst="rect">
            <a:avLst/>
          </a:prstGeom>
          <a:noFill/>
          <a:ln>
            <a:noFill/>
          </a:ln>
        </p:spPr>
      </p:pic>
      <p:sp>
        <p:nvSpPr>
          <p:cNvPr id="263" name="Google Shape;263;p28"/>
          <p:cNvSpPr txBox="1"/>
          <p:nvPr>
            <p:ph idx="1" type="body"/>
          </p:nvPr>
        </p:nvSpPr>
        <p:spPr>
          <a:xfrm>
            <a:off x="4239150" y="2197938"/>
            <a:ext cx="4876800" cy="3345300"/>
          </a:xfrm>
          <a:prstGeom prst="rect">
            <a:avLst/>
          </a:prstGeom>
        </p:spPr>
        <p:txBody>
          <a:bodyPr anchorCtr="0" anchor="t" bIns="91425" lIns="91425" spcFirstLastPara="1" rIns="91425" wrap="square" tIns="91425">
            <a:noAutofit/>
          </a:bodyPr>
          <a:lstStyle/>
          <a:p>
            <a:pPr indent="-311150" lvl="0" marL="457200" rtl="0" algn="just">
              <a:spcBef>
                <a:spcPts val="1200"/>
              </a:spcBef>
              <a:spcAft>
                <a:spcPts val="0"/>
              </a:spcAft>
              <a:buClr>
                <a:srgbClr val="FFFFFF"/>
              </a:buClr>
              <a:buSzPts val="1300"/>
              <a:buFont typeface="Arial"/>
              <a:buChar char="●"/>
            </a:pPr>
            <a:r>
              <a:rPr b="1" lang="es-419">
                <a:solidFill>
                  <a:srgbClr val="FFFFFF"/>
                </a:solidFill>
                <a:latin typeface="Arial"/>
                <a:ea typeface="Arial"/>
                <a:cs typeface="Arial"/>
                <a:sym typeface="Arial"/>
              </a:rPr>
              <a:t>Python</a:t>
            </a:r>
            <a:endParaRPr b="1">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Python es un lenguaje de programación interpretado, por lo que funciona en cualquier tipo de sistema que integre su interpretador. </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Realizar imágenes, utilizar los botones,</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Gestos,acelerómetro</a:t>
            </a:r>
            <a:br>
              <a:rPr lang="es-419">
                <a:solidFill>
                  <a:srgbClr val="FFFFFF"/>
                </a:solidFill>
                <a:latin typeface="Arial"/>
                <a:ea typeface="Arial"/>
                <a:cs typeface="Arial"/>
                <a:sym typeface="Arial"/>
              </a:rPr>
            </a:br>
            <a:r>
              <a:rPr lang="es-419">
                <a:solidFill>
                  <a:srgbClr val="FFFFFF"/>
                </a:solidFill>
                <a:latin typeface="Arial"/>
                <a:ea typeface="Arial"/>
                <a:cs typeface="Arial"/>
                <a:sym typeface="Arial"/>
              </a:rPr>
              <a:t>Brújula, sensor,</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Char char="-"/>
            </a:pPr>
            <a:r>
              <a:rPr lang="es-419">
                <a:solidFill>
                  <a:srgbClr val="FFFFFF"/>
                </a:solidFill>
                <a:latin typeface="Arial"/>
                <a:ea typeface="Arial"/>
                <a:cs typeface="Arial"/>
                <a:sym typeface="Arial"/>
              </a:rPr>
              <a:t>Control de temperatura e incluso escuchar música.</a:t>
            </a:r>
            <a:endParaRPr sz="1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3350100" y="289450"/>
            <a:ext cx="2766600" cy="9141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a:t>Programación</a:t>
            </a:r>
            <a:r>
              <a:rPr lang="es-419"/>
              <a:t> </a:t>
            </a:r>
            <a:endParaRPr/>
          </a:p>
        </p:txBody>
      </p:sp>
      <p:sp>
        <p:nvSpPr>
          <p:cNvPr id="269" name="Google Shape;269;p29"/>
          <p:cNvSpPr txBox="1"/>
          <p:nvPr>
            <p:ph type="title"/>
          </p:nvPr>
        </p:nvSpPr>
        <p:spPr>
          <a:xfrm>
            <a:off x="1209700" y="1384901"/>
            <a:ext cx="2448000" cy="800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419" sz="1600">
                <a:solidFill>
                  <a:srgbClr val="FFFFFF"/>
                </a:solidFill>
                <a:latin typeface="Arial"/>
                <a:ea typeface="Arial"/>
                <a:cs typeface="Arial"/>
                <a:sym typeface="Arial"/>
              </a:rPr>
              <a:t>Uso de la </a:t>
            </a:r>
            <a:r>
              <a:rPr lang="es-419" sz="1600">
                <a:solidFill>
                  <a:srgbClr val="FFFFFF"/>
                </a:solidFill>
                <a:latin typeface="Arial"/>
                <a:ea typeface="Arial"/>
                <a:cs typeface="Arial"/>
                <a:sym typeface="Arial"/>
              </a:rPr>
              <a:t>configuración</a:t>
            </a:r>
            <a:r>
              <a:rPr lang="es-419" sz="1600">
                <a:solidFill>
                  <a:srgbClr val="FFFFFF"/>
                </a:solidFill>
                <a:latin typeface="Arial"/>
                <a:ea typeface="Arial"/>
                <a:cs typeface="Arial"/>
                <a:sym typeface="Arial"/>
              </a:rPr>
              <a:t> de los pines GPIO</a:t>
            </a:r>
            <a:endParaRPr sz="1600">
              <a:solidFill>
                <a:srgbClr val="FFFFFF"/>
              </a:solidFill>
              <a:latin typeface="Arial"/>
              <a:ea typeface="Arial"/>
              <a:cs typeface="Arial"/>
              <a:sym typeface="Arial"/>
            </a:endParaRPr>
          </a:p>
          <a:p>
            <a:pPr indent="0" lvl="0" marL="0" rtl="0" algn="l">
              <a:spcBef>
                <a:spcPts val="1200"/>
              </a:spcBef>
              <a:spcAft>
                <a:spcPts val="0"/>
              </a:spcAft>
              <a:buNone/>
            </a:pPr>
            <a:r>
              <a:t/>
            </a:r>
            <a:endParaRPr/>
          </a:p>
        </p:txBody>
      </p:sp>
      <p:sp>
        <p:nvSpPr>
          <p:cNvPr id="270" name="Google Shape;270;p29"/>
          <p:cNvSpPr txBox="1"/>
          <p:nvPr>
            <p:ph type="title"/>
          </p:nvPr>
        </p:nvSpPr>
        <p:spPr>
          <a:xfrm>
            <a:off x="5707525" y="1441526"/>
            <a:ext cx="2448000" cy="800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419" sz="1600">
                <a:solidFill>
                  <a:srgbClr val="FFFFFF"/>
                </a:solidFill>
                <a:latin typeface="Arial"/>
                <a:ea typeface="Arial"/>
                <a:cs typeface="Arial"/>
                <a:sym typeface="Arial"/>
              </a:rPr>
              <a:t>Identificar cuando una palabra es palindromo</a:t>
            </a:r>
            <a:endParaRPr sz="16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t/>
            </a:r>
            <a:endParaRPr sz="1700">
              <a:solidFill>
                <a:srgbClr val="FFFFFF"/>
              </a:solidFill>
              <a:latin typeface="Arial"/>
              <a:ea typeface="Arial"/>
              <a:cs typeface="Arial"/>
              <a:sym typeface="Arial"/>
            </a:endParaRPr>
          </a:p>
          <a:p>
            <a:pPr indent="0" lvl="0" marL="0" rtl="0" algn="l">
              <a:spcBef>
                <a:spcPts val="1200"/>
              </a:spcBef>
              <a:spcAft>
                <a:spcPts val="0"/>
              </a:spcAft>
              <a:buNone/>
            </a:pPr>
            <a:r>
              <a:t/>
            </a:r>
            <a:endParaRPr sz="2500"/>
          </a:p>
        </p:txBody>
      </p:sp>
      <p:pic>
        <p:nvPicPr>
          <p:cNvPr id="271" name="Google Shape;271;p29"/>
          <p:cNvPicPr preferRelativeResize="0"/>
          <p:nvPr/>
        </p:nvPicPr>
        <p:blipFill rotWithShape="1">
          <a:blip r:embed="rId3">
            <a:alphaModFix/>
          </a:blip>
          <a:srcRect b="0" l="53742" r="0" t="24041"/>
          <a:stretch/>
        </p:blipFill>
        <p:spPr>
          <a:xfrm>
            <a:off x="4713575" y="2305775"/>
            <a:ext cx="4229800" cy="2355325"/>
          </a:xfrm>
          <a:prstGeom prst="rect">
            <a:avLst/>
          </a:prstGeom>
          <a:noFill/>
          <a:ln>
            <a:noFill/>
          </a:ln>
        </p:spPr>
      </p:pic>
      <p:pic>
        <p:nvPicPr>
          <p:cNvPr id="272" name="Google Shape;272;p29"/>
          <p:cNvPicPr preferRelativeResize="0"/>
          <p:nvPr/>
        </p:nvPicPr>
        <p:blipFill rotWithShape="1">
          <a:blip r:embed="rId4">
            <a:alphaModFix/>
          </a:blip>
          <a:srcRect b="0" l="0" r="46129" t="9641"/>
          <a:stretch/>
        </p:blipFill>
        <p:spPr>
          <a:xfrm>
            <a:off x="174375" y="2305775"/>
            <a:ext cx="4140903" cy="2355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1297500" y="393750"/>
            <a:ext cx="2455500" cy="6879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a:t>Conclusiones</a:t>
            </a:r>
            <a:r>
              <a:rPr lang="es-419"/>
              <a:t> </a:t>
            </a:r>
            <a:endParaRPr/>
          </a:p>
        </p:txBody>
      </p:sp>
      <p:sp>
        <p:nvSpPr>
          <p:cNvPr id="278" name="Google Shape;278;p30"/>
          <p:cNvSpPr txBox="1"/>
          <p:nvPr>
            <p:ph idx="1" type="body"/>
          </p:nvPr>
        </p:nvSpPr>
        <p:spPr>
          <a:xfrm>
            <a:off x="35575" y="1357375"/>
            <a:ext cx="4923600" cy="3290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Las plataformas digitales se convierte en una gran herramienta las cuales nos ayudan a poder diseñar nuestros circuitos, en el caso de no poder conseguir alguno de ellos. Y como complemento se vuelve muy útil a la hora de guardar nuestros proyectos que por otro lado tendríamos que desarmar nuestro circuito para diseñar uno nuevo.</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Hemos descubierto que el Raspberry es un pequeño pero gran ordenador que es capaz de realizar todas las tareas necesarias para que el estudiante, de un forma práctica y sin miedo a romper un aparato muy costoso, pueda aprender fundamentos de computación.</a:t>
            </a:r>
            <a:endParaRPr sz="1200">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Char char="●"/>
            </a:pPr>
            <a:r>
              <a:rPr lang="es-419" sz="1200">
                <a:solidFill>
                  <a:srgbClr val="FFFFFF"/>
                </a:solidFill>
                <a:latin typeface="Arial"/>
                <a:ea typeface="Arial"/>
                <a:cs typeface="Arial"/>
                <a:sym typeface="Arial"/>
              </a:rPr>
              <a:t>La pagina web create.withcode.uk es facil de utilizar y muy intuitiva al momento de manejarla, esto también ayuda en la creación de cualquier programa sin necesidad de descargarte una aplicación</a:t>
            </a:r>
            <a:endParaRPr sz="1200">
              <a:solidFill>
                <a:srgbClr val="FFFFFF"/>
              </a:solidFill>
              <a:latin typeface="Arial"/>
              <a:ea typeface="Arial"/>
              <a:cs typeface="Arial"/>
              <a:sym typeface="Arial"/>
            </a:endParaRPr>
          </a:p>
          <a:p>
            <a:pPr indent="0" lvl="0" marL="0" rtl="0" algn="just">
              <a:spcBef>
                <a:spcPts val="1200"/>
              </a:spcBef>
              <a:spcAft>
                <a:spcPts val="0"/>
              </a:spcAft>
              <a:buNone/>
            </a:pPr>
            <a:r>
              <a:t/>
            </a:r>
            <a:endParaRPr sz="1200">
              <a:solidFill>
                <a:srgbClr val="FFFFFF"/>
              </a:solidFill>
              <a:latin typeface="Arial"/>
              <a:ea typeface="Arial"/>
              <a:cs typeface="Arial"/>
              <a:sym typeface="Arial"/>
            </a:endParaRPr>
          </a:p>
          <a:p>
            <a:pPr indent="-311150" lvl="0" marL="457200" rtl="0" algn="just">
              <a:spcBef>
                <a:spcPts val="1200"/>
              </a:spcBef>
              <a:spcAft>
                <a:spcPts val="0"/>
              </a:spcAft>
              <a:buSzPts val="1300"/>
              <a:buChar char="●"/>
            </a:pPr>
            <a:r>
              <a:t/>
            </a:r>
            <a:endParaRPr/>
          </a:p>
        </p:txBody>
      </p:sp>
      <p:sp>
        <p:nvSpPr>
          <p:cNvPr id="279" name="Google Shape;279;p30"/>
          <p:cNvSpPr txBox="1"/>
          <p:nvPr/>
        </p:nvSpPr>
        <p:spPr>
          <a:xfrm>
            <a:off x="5148275" y="319725"/>
            <a:ext cx="3862200" cy="2562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lt1"/>
              </a:buClr>
              <a:buSzPts val="1200"/>
              <a:buChar char="●"/>
            </a:pPr>
            <a:r>
              <a:rPr lang="es-419" sz="1200">
                <a:solidFill>
                  <a:schemeClr val="lt1"/>
                </a:solidFill>
              </a:rPr>
              <a:t>Se pudo apreciar que BBC micro:bit es una plataforma de formación y aprendizaje para aquellos que desean entrar al mundo de programación,esta plataforma cuenta con varios lenguajes en los cuales se puede programar como son Python,Scratch y MakeCode, en esta ocasión se utilizó el último por dos motivos: mostrar la simulación del programa ya realizado, y mostrar la forma de programar por bloques, debido a que es fácil de apreciar y comprender para una persona que aún no sabe programar. </a:t>
            </a:r>
            <a:endParaRPr sz="1300">
              <a:solidFill>
                <a:srgbClr val="FFFFFF"/>
              </a:solidFill>
            </a:endParaRPr>
          </a:p>
        </p:txBody>
      </p:sp>
      <p:pic>
        <p:nvPicPr>
          <p:cNvPr id="280" name="Google Shape;280;p30"/>
          <p:cNvPicPr preferRelativeResize="0"/>
          <p:nvPr/>
        </p:nvPicPr>
        <p:blipFill>
          <a:blip r:embed="rId3">
            <a:alphaModFix/>
          </a:blip>
          <a:stretch>
            <a:fillRect/>
          </a:stretch>
        </p:blipFill>
        <p:spPr>
          <a:xfrm>
            <a:off x="6404425" y="3172800"/>
            <a:ext cx="1369625" cy="1703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1297500" y="393750"/>
            <a:ext cx="70389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bibliografía</a:t>
            </a:r>
            <a:endParaRPr b="1"/>
          </a:p>
        </p:txBody>
      </p:sp>
      <p:sp>
        <p:nvSpPr>
          <p:cNvPr id="286" name="Google Shape;286;p31"/>
          <p:cNvSpPr txBox="1"/>
          <p:nvPr>
            <p:ph idx="1" type="body"/>
          </p:nvPr>
        </p:nvSpPr>
        <p:spPr>
          <a:xfrm>
            <a:off x="1297500" y="1047750"/>
            <a:ext cx="7038900" cy="343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Arial"/>
              <a:buChar char="●"/>
            </a:pPr>
            <a:r>
              <a:rPr lang="es-419" sz="1100">
                <a:solidFill>
                  <a:srgbClr val="FFFFFF"/>
                </a:solidFill>
                <a:latin typeface="Arial"/>
                <a:ea typeface="Arial"/>
                <a:cs typeface="Arial"/>
                <a:sym typeface="Arial"/>
              </a:rPr>
              <a:t>Sánchez, E. (2012). Diseño de un sistema de control domótico basado en la plataforma Arduino. </a:t>
            </a:r>
            <a:r>
              <a:rPr i="1" lang="es-419" sz="1100">
                <a:solidFill>
                  <a:srgbClr val="FFFFFF"/>
                </a:solidFill>
                <a:latin typeface="Arial"/>
                <a:ea typeface="Arial"/>
                <a:cs typeface="Arial"/>
                <a:sym typeface="Arial"/>
              </a:rPr>
              <a:t>Master's thesis. Escuela Técnica Superior de Ingeniería Informática. Universidad Politécnica de Valencia</a:t>
            </a:r>
            <a:r>
              <a:rPr lang="es-419"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298450" lvl="0" marL="457200" rtl="0" algn="just">
              <a:spcBef>
                <a:spcPts val="0"/>
              </a:spcBef>
              <a:spcAft>
                <a:spcPts val="0"/>
              </a:spcAft>
              <a:buClr>
                <a:srgbClr val="FFFFFF"/>
              </a:buClr>
              <a:buSzPts val="1100"/>
              <a:buFont typeface="Arial"/>
              <a:buChar char="●"/>
            </a:pPr>
            <a:r>
              <a:rPr lang="es-419" sz="1100">
                <a:solidFill>
                  <a:srgbClr val="FFFFFF"/>
                </a:solidFill>
                <a:latin typeface="Arial"/>
                <a:ea typeface="Arial"/>
                <a:cs typeface="Arial"/>
                <a:sym typeface="Arial"/>
              </a:rPr>
              <a:t>C. Vidal, C. Cabezas, J. Parra y L. López, (S.F.) “Experiencias prácticas con el uso del lenguaje de programación Scratch para desarrollar el pensamiento algorítmico de estudiantes en Chile " Formación Universitaria, vol. 8, págs. 23–32, 2015. [En línea]. Disponible: http://www.redalyc.org/articulo.oa?id=373544191001</a:t>
            </a:r>
            <a:endParaRPr sz="1100">
              <a:solidFill>
                <a:srgbClr val="FFFFFF"/>
              </a:solidFill>
              <a:latin typeface="Arial"/>
              <a:ea typeface="Arial"/>
              <a:cs typeface="Arial"/>
              <a:sym typeface="Arial"/>
            </a:endParaRPr>
          </a:p>
          <a:p>
            <a:pPr indent="-298450" lvl="0" marL="457200" rtl="0" algn="just">
              <a:spcBef>
                <a:spcPts val="0"/>
              </a:spcBef>
              <a:spcAft>
                <a:spcPts val="0"/>
              </a:spcAft>
              <a:buClr>
                <a:srgbClr val="FFFFFF"/>
              </a:buClr>
              <a:buSzPts val="1100"/>
              <a:buFont typeface="Arial"/>
              <a:buChar char="●"/>
            </a:pPr>
            <a:r>
              <a:rPr lang="es-419" sz="1100">
                <a:solidFill>
                  <a:srgbClr val="FFFFFF"/>
                </a:solidFill>
                <a:latin typeface="Arial"/>
                <a:ea typeface="Arial"/>
                <a:cs typeface="Arial"/>
                <a:sym typeface="Arial"/>
              </a:rPr>
              <a:t> European-Schoolnet, (2015) Calculando nuestro futuro: programación informática y Codificación de prioridades, programas escolares e iniciativas en toda Europa. Bruselas, Bélgica.</a:t>
            </a:r>
            <a:endParaRPr sz="1100">
              <a:solidFill>
                <a:srgbClr val="FFFFFF"/>
              </a:solidFill>
              <a:latin typeface="Arial"/>
              <a:ea typeface="Arial"/>
              <a:cs typeface="Arial"/>
              <a:sym typeface="Arial"/>
            </a:endParaRPr>
          </a:p>
          <a:p>
            <a:pPr indent="-298450" lvl="0" marL="457200" rtl="0" algn="just">
              <a:spcBef>
                <a:spcPts val="0"/>
              </a:spcBef>
              <a:spcAft>
                <a:spcPts val="0"/>
              </a:spcAft>
              <a:buClr>
                <a:srgbClr val="FFFFFF"/>
              </a:buClr>
              <a:buSzPts val="1100"/>
              <a:buFont typeface="Arial"/>
              <a:buChar char="●"/>
            </a:pPr>
            <a:r>
              <a:rPr lang="es-419" sz="1100">
                <a:solidFill>
                  <a:srgbClr val="FFFFFF"/>
                </a:solidFill>
                <a:latin typeface="Arial"/>
                <a:ea typeface="Arial"/>
                <a:cs typeface="Arial"/>
                <a:sym typeface="Arial"/>
              </a:rPr>
              <a:t>Vidal-Silva, C., Lineros, M. I., Uribe, G. E., &amp; Olmos, C. J. (2019). Electrónica para Todos con el Uso de Arduino: Experiencias Positivas en la Implementación de Soluciones Hardware-Software. </a:t>
            </a:r>
            <a:r>
              <a:rPr i="1" lang="es-419" sz="1100">
                <a:solidFill>
                  <a:srgbClr val="FFFFFF"/>
                </a:solidFill>
                <a:latin typeface="Arial"/>
                <a:ea typeface="Arial"/>
                <a:cs typeface="Arial"/>
                <a:sym typeface="Arial"/>
              </a:rPr>
              <a:t>Información tecnológica</a:t>
            </a:r>
            <a:r>
              <a:rPr lang="es-419" sz="1100">
                <a:solidFill>
                  <a:srgbClr val="FFFFFF"/>
                </a:solidFill>
                <a:latin typeface="Arial"/>
                <a:ea typeface="Arial"/>
                <a:cs typeface="Arial"/>
                <a:sym typeface="Arial"/>
              </a:rPr>
              <a:t>, </a:t>
            </a:r>
            <a:r>
              <a:rPr i="1" lang="es-419" sz="1100">
                <a:solidFill>
                  <a:srgbClr val="FFFFFF"/>
                </a:solidFill>
                <a:latin typeface="Arial"/>
                <a:ea typeface="Arial"/>
                <a:cs typeface="Arial"/>
                <a:sym typeface="Arial"/>
              </a:rPr>
              <a:t>30</a:t>
            </a:r>
            <a:r>
              <a:rPr lang="es-419" sz="1100">
                <a:solidFill>
                  <a:srgbClr val="FFFFFF"/>
                </a:solidFill>
                <a:latin typeface="Arial"/>
                <a:ea typeface="Arial"/>
                <a:cs typeface="Arial"/>
                <a:sym typeface="Arial"/>
              </a:rPr>
              <a:t>(6), 377-386.</a:t>
            </a:r>
            <a:endParaRPr sz="1100">
              <a:solidFill>
                <a:srgbClr val="FFFFFF"/>
              </a:solidFill>
              <a:latin typeface="Arial"/>
              <a:ea typeface="Arial"/>
              <a:cs typeface="Arial"/>
              <a:sym typeface="Arial"/>
            </a:endParaRPr>
          </a:p>
          <a:p>
            <a:pPr indent="-298450" lvl="0" marL="457200" rtl="0" algn="just">
              <a:spcBef>
                <a:spcPts val="0"/>
              </a:spcBef>
              <a:spcAft>
                <a:spcPts val="0"/>
              </a:spcAft>
              <a:buClr>
                <a:srgbClr val="FFFFFF"/>
              </a:buClr>
              <a:buSzPts val="1100"/>
              <a:buFont typeface="Arial"/>
              <a:buChar char="●"/>
            </a:pPr>
            <a:r>
              <a:rPr lang="es-419" sz="1100">
                <a:solidFill>
                  <a:srgbClr val="FFFFFF"/>
                </a:solidFill>
                <a:latin typeface="Arial"/>
                <a:ea typeface="Arial"/>
                <a:cs typeface="Arial"/>
                <a:sym typeface="Arial"/>
              </a:rPr>
              <a:t>T. Ball et al ., "Microsoft Touch Develop y la BBC micro: bit", 2016 38a Conferencia Internacional IEEE / ACM sobre Software Engineering Companion (ICSE-C) , Austin, TX, 2016, pp. 637-640.</a:t>
            </a:r>
            <a:endParaRPr sz="1100">
              <a:solidFill>
                <a:srgbClr val="FFFFFF"/>
              </a:solidFill>
              <a:latin typeface="Arial"/>
              <a:ea typeface="Arial"/>
              <a:cs typeface="Arial"/>
              <a:sym typeface="Arial"/>
            </a:endParaRPr>
          </a:p>
          <a:p>
            <a:pPr indent="-298450" lvl="0" marL="457200" rtl="0" algn="just">
              <a:spcBef>
                <a:spcPts val="0"/>
              </a:spcBef>
              <a:spcAft>
                <a:spcPts val="0"/>
              </a:spcAft>
              <a:buClr>
                <a:srgbClr val="FFFFFF"/>
              </a:buClr>
              <a:buSzPts val="1100"/>
              <a:buFont typeface="Arial"/>
              <a:buChar char="●"/>
            </a:pPr>
            <a:r>
              <a:rPr lang="es-419">
                <a:solidFill>
                  <a:srgbClr val="FFFFFF"/>
                </a:solidFill>
                <a:latin typeface="Arial"/>
                <a:ea typeface="Arial"/>
                <a:cs typeface="Arial"/>
                <a:sym typeface="Arial"/>
              </a:rPr>
              <a:t>Yamanoor, Narasimha Saii,Yamanoor, S. (2013, December 18). </a:t>
            </a:r>
            <a:r>
              <a:rPr i="1" lang="es-419">
                <a:solidFill>
                  <a:srgbClr val="FFFFFF"/>
                </a:solidFill>
                <a:latin typeface="Arial"/>
                <a:ea typeface="Arial"/>
                <a:cs typeface="Arial"/>
                <a:sym typeface="Arial"/>
              </a:rPr>
              <a:t>RASPBERRY PI – Historia de la Informática</a:t>
            </a:r>
            <a:r>
              <a:rPr lang="es-419">
                <a:solidFill>
                  <a:srgbClr val="FFFFFF"/>
                </a:solidFill>
                <a:latin typeface="Arial"/>
                <a:ea typeface="Arial"/>
                <a:cs typeface="Arial"/>
                <a:sym typeface="Arial"/>
              </a:rPr>
              <a:t>. https://histinf.blogs.upv.es/2013/12/18/raspberry-pi/</a:t>
            </a:r>
            <a:endParaRPr sz="1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1297500" y="298500"/>
            <a:ext cx="1906500" cy="6195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a:t>El objetivo:</a:t>
            </a:r>
            <a:endParaRPr/>
          </a:p>
        </p:txBody>
      </p:sp>
      <p:sp>
        <p:nvSpPr>
          <p:cNvPr id="147" name="Google Shape;147;p14"/>
          <p:cNvSpPr txBox="1"/>
          <p:nvPr>
            <p:ph idx="1" type="body"/>
          </p:nvPr>
        </p:nvSpPr>
        <p:spPr>
          <a:xfrm>
            <a:off x="1297500" y="918000"/>
            <a:ext cx="3785400" cy="15843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lang="es-419" sz="1600">
                <a:solidFill>
                  <a:srgbClr val="FFFFFF"/>
                </a:solidFill>
                <a:latin typeface="Arial"/>
                <a:ea typeface="Arial"/>
                <a:cs typeface="Arial"/>
                <a:sym typeface="Arial"/>
              </a:rPr>
              <a:t>Implementar circuitos  con las tarjetas de desarrollo como la Raspberry Pi, Arduino Uno, Microbit; por medio de plataformas digitales.</a:t>
            </a:r>
            <a:endParaRPr sz="1700">
              <a:solidFill>
                <a:srgbClr val="FFFFFF"/>
              </a:solidFill>
            </a:endParaRPr>
          </a:p>
        </p:txBody>
      </p:sp>
      <p:pic>
        <p:nvPicPr>
          <p:cNvPr id="148" name="Google Shape;148;p14"/>
          <p:cNvPicPr preferRelativeResize="0"/>
          <p:nvPr/>
        </p:nvPicPr>
        <p:blipFill>
          <a:blip r:embed="rId3">
            <a:alphaModFix/>
          </a:blip>
          <a:stretch>
            <a:fillRect/>
          </a:stretch>
        </p:blipFill>
        <p:spPr>
          <a:xfrm>
            <a:off x="5896125" y="468825"/>
            <a:ext cx="2860948" cy="1630100"/>
          </a:xfrm>
          <a:prstGeom prst="rect">
            <a:avLst/>
          </a:prstGeom>
          <a:noFill/>
          <a:ln>
            <a:noFill/>
          </a:ln>
        </p:spPr>
      </p:pic>
      <p:sp>
        <p:nvSpPr>
          <p:cNvPr id="149" name="Google Shape;149;p14"/>
          <p:cNvSpPr txBox="1"/>
          <p:nvPr/>
        </p:nvSpPr>
        <p:spPr>
          <a:xfrm>
            <a:off x="4164375" y="3287975"/>
            <a:ext cx="4806600" cy="1541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es-419" sz="1200">
                <a:solidFill>
                  <a:srgbClr val="FFFFFF"/>
                </a:solidFill>
              </a:rPr>
              <a:t>Identificar los componentes electrónicos que componen las tarjetas de desarrollo Raspberry Pi, Arduino Uno, Microbit.</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s-419" sz="1200">
                <a:solidFill>
                  <a:srgbClr val="FFFFFF"/>
                </a:solidFill>
              </a:rPr>
              <a:t>Conocer las generalidades y funcionamiento de las  tarjetas de desarrollo Raspberry Pi, Arduino Uno, Microbit.</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s-419" sz="1200">
                <a:solidFill>
                  <a:srgbClr val="FFFFFF"/>
                </a:solidFill>
              </a:rPr>
              <a:t>Reconocer la escritura y sintaxis de las tarjetas de desarrollo Raspberry Pi, Arduino Uno, Microbit.</a:t>
            </a:r>
            <a:endParaRPr sz="1200">
              <a:solidFill>
                <a:srgbClr val="FFFFFF"/>
              </a:solidFill>
            </a:endParaRPr>
          </a:p>
          <a:p>
            <a:pPr indent="0" lvl="0" marL="0" rtl="0" algn="l">
              <a:spcBef>
                <a:spcPts val="1200"/>
              </a:spcBef>
              <a:spcAft>
                <a:spcPts val="0"/>
              </a:spcAft>
              <a:buNone/>
            </a:pPr>
            <a:r>
              <a:t/>
            </a:r>
            <a:endParaRPr>
              <a:solidFill>
                <a:srgbClr val="FFFFFF"/>
              </a:solidFill>
            </a:endParaRPr>
          </a:p>
        </p:txBody>
      </p:sp>
      <p:sp>
        <p:nvSpPr>
          <p:cNvPr id="150" name="Google Shape;150;p14"/>
          <p:cNvSpPr txBox="1"/>
          <p:nvPr>
            <p:ph type="title"/>
          </p:nvPr>
        </p:nvSpPr>
        <p:spPr>
          <a:xfrm>
            <a:off x="5682300" y="2527850"/>
            <a:ext cx="3288600" cy="6195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2000"/>
              <a:t>O</a:t>
            </a:r>
            <a:r>
              <a:rPr lang="es-419" sz="2000"/>
              <a:t>bjetivos Específicos</a:t>
            </a:r>
            <a:r>
              <a:rPr lang="es-419"/>
              <a:t>:</a:t>
            </a:r>
            <a:endParaRPr/>
          </a:p>
        </p:txBody>
      </p:sp>
      <p:pic>
        <p:nvPicPr>
          <p:cNvPr id="151" name="Google Shape;151;p14"/>
          <p:cNvPicPr preferRelativeResize="0"/>
          <p:nvPr/>
        </p:nvPicPr>
        <p:blipFill>
          <a:blip r:embed="rId4">
            <a:alphaModFix/>
          </a:blip>
          <a:stretch>
            <a:fillRect/>
          </a:stretch>
        </p:blipFill>
        <p:spPr>
          <a:xfrm>
            <a:off x="1373325" y="2933700"/>
            <a:ext cx="2566548" cy="171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1041050" y="159725"/>
            <a:ext cx="3869400" cy="447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900"/>
              <a:t>¿Qué es Tinkercad? </a:t>
            </a:r>
            <a:endParaRPr sz="1900"/>
          </a:p>
        </p:txBody>
      </p:sp>
      <p:sp>
        <p:nvSpPr>
          <p:cNvPr id="157" name="Google Shape;157;p15"/>
          <p:cNvSpPr txBox="1"/>
          <p:nvPr>
            <p:ph idx="1" type="body"/>
          </p:nvPr>
        </p:nvSpPr>
        <p:spPr>
          <a:xfrm>
            <a:off x="1025675" y="743650"/>
            <a:ext cx="3869400" cy="1763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0"/>
              </a:spcAft>
              <a:buNone/>
            </a:pPr>
            <a:r>
              <a:rPr lang="es-419" sz="1200">
                <a:solidFill>
                  <a:srgbClr val="FFFFFF"/>
                </a:solidFill>
                <a:latin typeface="Arial"/>
                <a:ea typeface="Arial"/>
                <a:cs typeface="Arial"/>
                <a:sym typeface="Arial"/>
              </a:rPr>
              <a:t>Tinkercad es una plataforma de diseño de circuitos en línea gratuito, diseño en 3D y como plataforma de impresión 3D desarrollada y administrada por AUTODESK. Se lo utiliza para diseñar y simular circuitos electrónicos. Tinkercad también permite generar el código C / C ++, </a:t>
            </a:r>
            <a:r>
              <a:rPr lang="es-419" sz="1200">
                <a:solidFill>
                  <a:srgbClr val="FFFFFF"/>
                </a:solidFill>
                <a:latin typeface="Roboto"/>
                <a:ea typeface="Roboto"/>
                <a:cs typeface="Roboto"/>
                <a:sym typeface="Roboto"/>
              </a:rPr>
              <a:t>por bloques, texto o mixta. </a:t>
            </a:r>
            <a:endParaRPr sz="1200">
              <a:solidFill>
                <a:srgbClr val="FFFFFF"/>
              </a:solidFill>
              <a:latin typeface="Arial"/>
              <a:ea typeface="Arial"/>
              <a:cs typeface="Arial"/>
              <a:sym typeface="Arial"/>
            </a:endParaRPr>
          </a:p>
          <a:p>
            <a:pPr indent="0" lvl="0" marL="0" rtl="0" algn="just">
              <a:spcBef>
                <a:spcPts val="1200"/>
              </a:spcBef>
              <a:spcAft>
                <a:spcPts val="0"/>
              </a:spcAft>
              <a:buNone/>
            </a:pPr>
            <a:r>
              <a:t/>
            </a:r>
            <a:endParaRPr/>
          </a:p>
          <a:p>
            <a:pPr indent="0" lvl="0" marL="0" rtl="0" algn="l">
              <a:spcBef>
                <a:spcPts val="1600"/>
              </a:spcBef>
              <a:spcAft>
                <a:spcPts val="1600"/>
              </a:spcAft>
              <a:buNone/>
            </a:pPr>
            <a:r>
              <a:t/>
            </a:r>
            <a:endParaRPr/>
          </a:p>
        </p:txBody>
      </p:sp>
      <p:sp>
        <p:nvSpPr>
          <p:cNvPr id="158" name="Google Shape;158;p15"/>
          <p:cNvSpPr txBox="1"/>
          <p:nvPr/>
        </p:nvSpPr>
        <p:spPr>
          <a:xfrm>
            <a:off x="5071125" y="1858675"/>
            <a:ext cx="3917400" cy="514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1900">
                <a:solidFill>
                  <a:schemeClr val="lt1"/>
                </a:solidFill>
                <a:latin typeface="Montserrat"/>
                <a:ea typeface="Montserrat"/>
                <a:cs typeface="Montserrat"/>
                <a:sym typeface="Montserrat"/>
              </a:rPr>
              <a:t>¿</a:t>
            </a:r>
            <a:r>
              <a:rPr lang="es-419" sz="1900">
                <a:solidFill>
                  <a:schemeClr val="lt1"/>
                </a:solidFill>
                <a:latin typeface="Montserrat"/>
                <a:ea typeface="Montserrat"/>
                <a:cs typeface="Montserrat"/>
                <a:sym typeface="Montserrat"/>
              </a:rPr>
              <a:t>Qué</a:t>
            </a:r>
            <a:r>
              <a:rPr lang="es-419" sz="1900">
                <a:solidFill>
                  <a:schemeClr val="lt1"/>
                </a:solidFill>
                <a:latin typeface="Montserrat"/>
                <a:ea typeface="Montserrat"/>
                <a:cs typeface="Montserrat"/>
                <a:sym typeface="Montserrat"/>
              </a:rPr>
              <a:t> es </a:t>
            </a:r>
            <a:r>
              <a:rPr lang="es-419" sz="1900">
                <a:solidFill>
                  <a:schemeClr val="lt1"/>
                </a:solidFill>
                <a:latin typeface="Montserrat"/>
                <a:ea typeface="Montserrat"/>
                <a:cs typeface="Montserrat"/>
                <a:sym typeface="Montserrat"/>
              </a:rPr>
              <a:t>Arduino</a:t>
            </a:r>
            <a:r>
              <a:rPr lang="es-419" sz="1900">
                <a:solidFill>
                  <a:schemeClr val="lt1"/>
                </a:solidFill>
                <a:latin typeface="Montserrat"/>
                <a:ea typeface="Montserrat"/>
                <a:cs typeface="Montserrat"/>
                <a:sym typeface="Montserrat"/>
              </a:rPr>
              <a:t> Uno?</a:t>
            </a:r>
            <a:endParaRPr sz="1900">
              <a:solidFill>
                <a:schemeClr val="lt1"/>
              </a:solidFill>
              <a:latin typeface="Montserrat"/>
              <a:ea typeface="Montserrat"/>
              <a:cs typeface="Montserrat"/>
              <a:sym typeface="Montserrat"/>
            </a:endParaRPr>
          </a:p>
        </p:txBody>
      </p:sp>
      <p:sp>
        <p:nvSpPr>
          <p:cNvPr id="159" name="Google Shape;159;p15"/>
          <p:cNvSpPr txBox="1"/>
          <p:nvPr>
            <p:ph idx="1" type="body"/>
          </p:nvPr>
        </p:nvSpPr>
        <p:spPr>
          <a:xfrm>
            <a:off x="5095125" y="2509425"/>
            <a:ext cx="3869400" cy="2522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0"/>
              </a:spcAft>
              <a:buNone/>
            </a:pPr>
            <a:r>
              <a:rPr lang="es-419">
                <a:solidFill>
                  <a:srgbClr val="FFFFFF"/>
                </a:solidFill>
                <a:latin typeface="Arial"/>
                <a:ea typeface="Arial"/>
                <a:cs typeface="Arial"/>
                <a:sym typeface="Arial"/>
              </a:rPr>
              <a:t>ARDUINO UNO es un microcontrolador el cual está basado en ATMega 328P. Tiene 14 entradas/salidas digitales, de las cuales 6 se pueden utilizar como salidas PWM (Modulación por ancho de pulsos) y otras 6 son entradas analógicas.Entre una de sus variadas características se destaca una biblioteca la cual sirve para poder controlar servomotores desde 0 y 180 ◦ . Los servos de rotación continua permiten varias velocidades de rotación de los ejes. </a:t>
            </a:r>
            <a:endParaRPr>
              <a:solidFill>
                <a:srgbClr val="FFFFFF"/>
              </a:solidFill>
              <a:latin typeface="Arial"/>
              <a:ea typeface="Arial"/>
              <a:cs typeface="Arial"/>
              <a:sym typeface="Arial"/>
            </a:endParaRPr>
          </a:p>
          <a:p>
            <a:pPr indent="0" lvl="0" marL="0" rtl="0" algn="just">
              <a:spcBef>
                <a:spcPts val="1200"/>
              </a:spcBef>
              <a:spcAft>
                <a:spcPts val="0"/>
              </a:spcAft>
              <a:buNone/>
            </a:pPr>
            <a:r>
              <a:t/>
            </a:r>
            <a:endParaRPr/>
          </a:p>
          <a:p>
            <a:pPr indent="0" lvl="0" marL="0" rtl="0" algn="l">
              <a:spcBef>
                <a:spcPts val="1600"/>
              </a:spcBef>
              <a:spcAft>
                <a:spcPts val="1600"/>
              </a:spcAft>
              <a:buNone/>
            </a:pPr>
            <a:r>
              <a:t/>
            </a:r>
            <a:endParaRPr/>
          </a:p>
        </p:txBody>
      </p:sp>
      <p:pic>
        <p:nvPicPr>
          <p:cNvPr id="160" name="Google Shape;160;p15"/>
          <p:cNvPicPr preferRelativeResize="0"/>
          <p:nvPr/>
        </p:nvPicPr>
        <p:blipFill>
          <a:blip r:embed="rId3">
            <a:alphaModFix/>
          </a:blip>
          <a:stretch>
            <a:fillRect/>
          </a:stretch>
        </p:blipFill>
        <p:spPr>
          <a:xfrm>
            <a:off x="1139450" y="2684350"/>
            <a:ext cx="3076966" cy="2179500"/>
          </a:xfrm>
          <a:prstGeom prst="rect">
            <a:avLst/>
          </a:prstGeom>
          <a:noFill/>
          <a:ln>
            <a:noFill/>
          </a:ln>
        </p:spPr>
      </p:pic>
      <p:pic>
        <p:nvPicPr>
          <p:cNvPr id="161" name="Google Shape;161;p15"/>
          <p:cNvPicPr preferRelativeResize="0"/>
          <p:nvPr/>
        </p:nvPicPr>
        <p:blipFill>
          <a:blip r:embed="rId4">
            <a:alphaModFix/>
          </a:blip>
          <a:stretch>
            <a:fillRect/>
          </a:stretch>
        </p:blipFill>
        <p:spPr>
          <a:xfrm>
            <a:off x="5095125" y="474650"/>
            <a:ext cx="3869400" cy="1247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6"/>
          <p:cNvSpPr txBox="1"/>
          <p:nvPr>
            <p:ph type="title"/>
          </p:nvPr>
        </p:nvSpPr>
        <p:spPr>
          <a:xfrm>
            <a:off x="1052550" y="146000"/>
            <a:ext cx="7038900" cy="758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s-419" sz="2100">
                <a:solidFill>
                  <a:srgbClr val="FFFFFF"/>
                </a:solidFill>
                <a:latin typeface="Arial"/>
                <a:ea typeface="Arial"/>
                <a:cs typeface="Arial"/>
                <a:sym typeface="Arial"/>
              </a:rPr>
              <a:t> Componentes electrónicos  en </a:t>
            </a:r>
            <a:r>
              <a:rPr b="1" lang="es-419" sz="2100">
                <a:solidFill>
                  <a:srgbClr val="FFFFFF"/>
                </a:solidFill>
                <a:latin typeface="Arial"/>
                <a:ea typeface="Arial"/>
                <a:cs typeface="Arial"/>
                <a:sym typeface="Arial"/>
              </a:rPr>
              <a:t>Arduino</a:t>
            </a:r>
            <a:r>
              <a:rPr b="1" lang="es-419" sz="2100">
                <a:solidFill>
                  <a:srgbClr val="FFFFFF"/>
                </a:solidFill>
                <a:latin typeface="Arial"/>
                <a:ea typeface="Arial"/>
                <a:cs typeface="Arial"/>
                <a:sym typeface="Arial"/>
              </a:rPr>
              <a:t> UNO</a:t>
            </a:r>
            <a:endParaRPr sz="3100">
              <a:solidFill>
                <a:srgbClr val="FFFFFF"/>
              </a:solidFill>
            </a:endParaRPr>
          </a:p>
        </p:txBody>
      </p:sp>
      <p:sp>
        <p:nvSpPr>
          <p:cNvPr id="167" name="Google Shape;167;p16"/>
          <p:cNvSpPr txBox="1"/>
          <p:nvPr>
            <p:ph idx="1" type="body"/>
          </p:nvPr>
        </p:nvSpPr>
        <p:spPr>
          <a:xfrm>
            <a:off x="384400" y="1462475"/>
            <a:ext cx="4102200" cy="3284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La placa tiene una entrada de corriente o de fuente de alimentación externa</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Puerto USB</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Fusible</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Regulador de 5 voltios</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Interruptor de Reset</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Atmega 16</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La MCU(microcontrolador) en el caso del Arduino Unos es el Atmega328p.</a:t>
            </a:r>
            <a:endParaRPr sz="1400">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AutoNum type="arabicPeriod"/>
            </a:pPr>
            <a:r>
              <a:rPr lang="es-419">
                <a:solidFill>
                  <a:srgbClr val="FFFFFF"/>
                </a:solidFill>
                <a:latin typeface="Arial"/>
                <a:ea typeface="Arial"/>
                <a:cs typeface="Arial"/>
                <a:sym typeface="Arial"/>
              </a:rPr>
              <a:t>LED: cuando el pin tiene valor HIGH, el LED está encendido, cuando el pin está en LOW, está apagado.</a:t>
            </a:r>
            <a:endParaRPr sz="1400">
              <a:solidFill>
                <a:srgbClr val="FFFFFF"/>
              </a:solidFill>
            </a:endParaRPr>
          </a:p>
          <a:p>
            <a:pPr indent="0" lvl="0" marL="0" rtl="0" algn="l">
              <a:spcBef>
                <a:spcPts val="7600"/>
              </a:spcBef>
              <a:spcAft>
                <a:spcPts val="1600"/>
              </a:spcAft>
              <a:buNone/>
            </a:pPr>
            <a:r>
              <a:t/>
            </a:r>
            <a:endParaRPr/>
          </a:p>
        </p:txBody>
      </p:sp>
      <p:pic>
        <p:nvPicPr>
          <p:cNvPr id="168" name="Google Shape;168;p16"/>
          <p:cNvPicPr preferRelativeResize="0"/>
          <p:nvPr/>
        </p:nvPicPr>
        <p:blipFill>
          <a:blip r:embed="rId3">
            <a:alphaModFix/>
          </a:blip>
          <a:stretch>
            <a:fillRect/>
          </a:stretch>
        </p:blipFill>
        <p:spPr>
          <a:xfrm>
            <a:off x="4572000" y="1462475"/>
            <a:ext cx="4352600" cy="328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1174750" y="191700"/>
            <a:ext cx="7726800" cy="5565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s-419">
                <a:solidFill>
                  <a:srgbClr val="FFFFFF"/>
                </a:solidFill>
                <a:latin typeface="Arial"/>
                <a:ea typeface="Arial"/>
                <a:cs typeface="Arial"/>
                <a:sym typeface="Arial"/>
              </a:rPr>
              <a:t>Conectores de la tarjeta de Arduino UNO.</a:t>
            </a:r>
            <a:endParaRPr sz="3600">
              <a:solidFill>
                <a:srgbClr val="FFFFFF"/>
              </a:solidFill>
            </a:endParaRPr>
          </a:p>
        </p:txBody>
      </p:sp>
      <p:sp>
        <p:nvSpPr>
          <p:cNvPr id="174" name="Google Shape;174;p17"/>
          <p:cNvSpPr txBox="1"/>
          <p:nvPr>
            <p:ph idx="1" type="body"/>
          </p:nvPr>
        </p:nvSpPr>
        <p:spPr>
          <a:xfrm>
            <a:off x="4337950" y="962075"/>
            <a:ext cx="4563600" cy="39087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just">
              <a:spcBef>
                <a:spcPts val="120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Terminal de referencia analógica (naranja)</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Tierra digital (verde claro)</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Terminales digitales 2-13 (verde)</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Terminales digitales 0-1/ E/S serie – TX/RX (verde oscuro) </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Botón de reinicio – S1 (azul oscuro)</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Programador serie en circuito «In-circuit Serial Programmer» o «ICSP» (azul celeste). Terminales de entrada analógica 0-5 (azul claro)</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Terminales de alimentación y tierra (alimentación: naranja, tierras: naranja claro)</a:t>
            </a:r>
            <a:endParaRPr>
              <a:solidFill>
                <a:srgbClr val="FFFFFF"/>
              </a:solidFill>
              <a:latin typeface="Arial"/>
              <a:ea typeface="Arial"/>
              <a:cs typeface="Arial"/>
              <a:sym typeface="Arial"/>
            </a:endParaRPr>
          </a:p>
          <a:p>
            <a:pPr indent="-311150" lvl="0" marL="457200" rtl="0" algn="just">
              <a:spcBef>
                <a:spcPts val="0"/>
              </a:spcBef>
              <a:spcAft>
                <a:spcPts val="0"/>
              </a:spcAft>
              <a:buClr>
                <a:srgbClr val="FFFFFF"/>
              </a:buClr>
              <a:buSzPts val="1300"/>
              <a:buFont typeface="Arial"/>
              <a:buAutoNum type="arabicPeriod"/>
            </a:pPr>
            <a:r>
              <a:rPr lang="es-419">
                <a:solidFill>
                  <a:srgbClr val="FFFFFF"/>
                </a:solidFill>
                <a:latin typeface="Arial"/>
                <a:ea typeface="Arial"/>
                <a:cs typeface="Arial"/>
                <a:sym typeface="Arial"/>
              </a:rPr>
              <a:t>Entrada de alimentación externa (9-12VDC) – X1 (rosa)</a:t>
            </a:r>
            <a:endParaRPr>
              <a:solidFill>
                <a:srgbClr val="FFFFFF"/>
              </a:solidFill>
              <a:latin typeface="Arial"/>
              <a:ea typeface="Arial"/>
              <a:cs typeface="Arial"/>
              <a:sym typeface="Arial"/>
            </a:endParaRPr>
          </a:p>
          <a:p>
            <a:pPr indent="-304800" lvl="0" marL="457200" rtl="0" algn="just">
              <a:spcBef>
                <a:spcPts val="0"/>
              </a:spcBef>
              <a:spcAft>
                <a:spcPts val="0"/>
              </a:spcAft>
              <a:buClr>
                <a:srgbClr val="FFFFFF"/>
              </a:buClr>
              <a:buSzPts val="1200"/>
              <a:buFont typeface="Arial"/>
              <a:buAutoNum type="arabicPeriod"/>
            </a:pPr>
            <a:r>
              <a:rPr lang="es-419">
                <a:solidFill>
                  <a:srgbClr val="FFFFFF"/>
                </a:solidFill>
                <a:latin typeface="Arial"/>
                <a:ea typeface="Arial"/>
                <a:cs typeface="Arial"/>
                <a:sym typeface="Arial"/>
              </a:rPr>
              <a:t>USB (utilizado para subir programas a la placa y para comunicaciones serie entre la placa y el ordenador; </a:t>
            </a:r>
            <a:r>
              <a:rPr lang="es-419" sz="1200">
                <a:solidFill>
                  <a:srgbClr val="FFFFFF"/>
                </a:solidFill>
                <a:latin typeface="Arial"/>
                <a:ea typeface="Arial"/>
                <a:cs typeface="Arial"/>
                <a:sym typeface="Arial"/>
              </a:rPr>
              <a:t>puede utilizarse como alimentación de la placa) (amarillo)</a:t>
            </a:r>
            <a:endParaRPr sz="1200">
              <a:solidFill>
                <a:srgbClr val="FFFFFF"/>
              </a:solidFill>
              <a:latin typeface="Arial"/>
              <a:ea typeface="Arial"/>
              <a:cs typeface="Arial"/>
              <a:sym typeface="Arial"/>
            </a:endParaRPr>
          </a:p>
          <a:p>
            <a:pPr indent="0" lvl="0" marL="0" rtl="0" algn="l">
              <a:spcBef>
                <a:spcPts val="1200"/>
              </a:spcBef>
              <a:spcAft>
                <a:spcPts val="1600"/>
              </a:spcAft>
              <a:buNone/>
            </a:pPr>
            <a:r>
              <a:t/>
            </a:r>
            <a:endParaRPr sz="1400">
              <a:solidFill>
                <a:srgbClr val="FFFFFF"/>
              </a:solidFill>
              <a:latin typeface="Montserrat"/>
              <a:ea typeface="Montserrat"/>
              <a:cs typeface="Montserrat"/>
              <a:sym typeface="Montserrat"/>
            </a:endParaRPr>
          </a:p>
        </p:txBody>
      </p:sp>
      <p:pic>
        <p:nvPicPr>
          <p:cNvPr id="175" name="Google Shape;175;p17"/>
          <p:cNvPicPr preferRelativeResize="0"/>
          <p:nvPr/>
        </p:nvPicPr>
        <p:blipFill>
          <a:blip r:embed="rId3">
            <a:alphaModFix/>
          </a:blip>
          <a:stretch>
            <a:fillRect/>
          </a:stretch>
        </p:blipFill>
        <p:spPr>
          <a:xfrm>
            <a:off x="412675" y="1798575"/>
            <a:ext cx="3685650" cy="262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256400" y="1485700"/>
            <a:ext cx="3908100" cy="819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419" sz="1500">
                <a:solidFill>
                  <a:srgbClr val="FFFFFF"/>
                </a:solidFill>
              </a:rPr>
              <a:t>Arduino UNO (Funcionamiento de servomotores)</a:t>
            </a:r>
            <a:endParaRPr b="1" sz="1500">
              <a:solidFill>
                <a:srgbClr val="FFFFFF"/>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600"/>
          </a:p>
        </p:txBody>
      </p:sp>
      <p:sp>
        <p:nvSpPr>
          <p:cNvPr id="181" name="Google Shape;181;p18"/>
          <p:cNvSpPr txBox="1"/>
          <p:nvPr>
            <p:ph type="title"/>
          </p:nvPr>
        </p:nvSpPr>
        <p:spPr>
          <a:xfrm>
            <a:off x="4783875" y="1485700"/>
            <a:ext cx="3908100" cy="819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s-419" sz="1500">
                <a:solidFill>
                  <a:srgbClr val="FFFFFF"/>
                </a:solidFill>
              </a:rPr>
              <a:t>Arduino UNO (JUEGO DE REPETICIÓN)</a:t>
            </a:r>
            <a:endParaRPr sz="2200">
              <a:solidFill>
                <a:srgbClr val="FFFFFF"/>
              </a:solidFill>
            </a:endParaRPr>
          </a:p>
        </p:txBody>
      </p:sp>
      <p:sp>
        <p:nvSpPr>
          <p:cNvPr id="182" name="Google Shape;182;p18"/>
          <p:cNvSpPr txBox="1"/>
          <p:nvPr>
            <p:ph type="title"/>
          </p:nvPr>
        </p:nvSpPr>
        <p:spPr>
          <a:xfrm>
            <a:off x="1339375" y="522675"/>
            <a:ext cx="3908100" cy="729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419" sz="2800">
                <a:solidFill>
                  <a:srgbClr val="FFFFFF"/>
                </a:solidFill>
                <a:latin typeface="Arial"/>
                <a:ea typeface="Arial"/>
                <a:cs typeface="Arial"/>
                <a:sym typeface="Arial"/>
              </a:rPr>
              <a:t>Programación </a:t>
            </a:r>
            <a:endParaRPr b="1" sz="2800">
              <a:solidFill>
                <a:srgbClr val="FFFFFF"/>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600"/>
          </a:p>
        </p:txBody>
      </p:sp>
      <p:pic>
        <p:nvPicPr>
          <p:cNvPr id="183" name="Google Shape;183;p18"/>
          <p:cNvPicPr preferRelativeResize="0"/>
          <p:nvPr/>
        </p:nvPicPr>
        <p:blipFill>
          <a:blip r:embed="rId3">
            <a:alphaModFix/>
          </a:blip>
          <a:stretch>
            <a:fillRect/>
          </a:stretch>
        </p:blipFill>
        <p:spPr>
          <a:xfrm>
            <a:off x="256400" y="2457700"/>
            <a:ext cx="3908100" cy="2533400"/>
          </a:xfrm>
          <a:prstGeom prst="rect">
            <a:avLst/>
          </a:prstGeom>
          <a:noFill/>
          <a:ln>
            <a:noFill/>
          </a:ln>
        </p:spPr>
      </p:pic>
      <p:pic>
        <p:nvPicPr>
          <p:cNvPr id="184" name="Google Shape;184;p18"/>
          <p:cNvPicPr preferRelativeResize="0"/>
          <p:nvPr/>
        </p:nvPicPr>
        <p:blipFill>
          <a:blip r:embed="rId4">
            <a:alphaModFix/>
          </a:blip>
          <a:stretch>
            <a:fillRect/>
          </a:stretch>
        </p:blipFill>
        <p:spPr>
          <a:xfrm>
            <a:off x="4783875" y="2457700"/>
            <a:ext cx="3908100" cy="253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1297500" y="393750"/>
            <a:ext cx="7038900" cy="6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BBC micro:bit</a:t>
            </a:r>
            <a:endParaRPr/>
          </a:p>
        </p:txBody>
      </p:sp>
      <p:sp>
        <p:nvSpPr>
          <p:cNvPr id="190" name="Google Shape;190;p19"/>
          <p:cNvSpPr txBox="1"/>
          <p:nvPr>
            <p:ph idx="1" type="body"/>
          </p:nvPr>
        </p:nvSpPr>
        <p:spPr>
          <a:xfrm>
            <a:off x="552575" y="1074550"/>
            <a:ext cx="4896000" cy="3868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2100"/>
              </a:spcBef>
              <a:spcAft>
                <a:spcPts val="0"/>
              </a:spcAft>
              <a:buClr>
                <a:srgbClr val="FFFFFF"/>
              </a:buClr>
              <a:buSzPts val="1400"/>
              <a:buChar char="●"/>
            </a:pPr>
            <a:r>
              <a:rPr lang="es-419">
                <a:solidFill>
                  <a:srgbClr val="FFFFFF"/>
                </a:solidFill>
                <a:latin typeface="Arial"/>
                <a:ea typeface="Arial"/>
                <a:cs typeface="Arial"/>
                <a:sym typeface="Arial"/>
              </a:rPr>
              <a:t>tarjeta pequeña programable </a:t>
            </a:r>
            <a:r>
              <a:rPr lang="es-419">
                <a:solidFill>
                  <a:srgbClr val="FFFFFF"/>
                </a:solidFill>
                <a:latin typeface="Arial"/>
                <a:ea typeface="Arial"/>
                <a:cs typeface="Arial"/>
                <a:sym typeface="Arial"/>
              </a:rPr>
              <a:t>con un</a:t>
            </a:r>
            <a:r>
              <a:rPr lang="es-419">
                <a:solidFill>
                  <a:srgbClr val="FFFFFF"/>
                </a:solidFill>
                <a:latin typeface="Arial"/>
                <a:ea typeface="Arial"/>
                <a:cs typeface="Arial"/>
                <a:sym typeface="Arial"/>
              </a:rPr>
              <a:t> tamaño de 4x5 cm</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7500" lvl="0" marL="457200" rtl="0" algn="just">
              <a:lnSpc>
                <a:spcPct val="150000"/>
              </a:lnSpc>
              <a:spcBef>
                <a:spcPts val="0"/>
              </a:spcBef>
              <a:spcAft>
                <a:spcPts val="0"/>
              </a:spcAft>
              <a:buClr>
                <a:srgbClr val="FFFFFF"/>
              </a:buClr>
              <a:buSzPts val="1400"/>
              <a:buChar char="●"/>
            </a:pPr>
            <a:r>
              <a:rPr lang="es-419">
                <a:solidFill>
                  <a:srgbClr val="FFFFFF"/>
                </a:solidFill>
                <a:latin typeface="Arial"/>
                <a:ea typeface="Arial"/>
                <a:cs typeface="Arial"/>
                <a:sym typeface="Arial"/>
              </a:rPr>
              <a:t> diseñada para aprender a programar de una manera fácil, divertido y que esté al alcance de todas las personas,</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7500" lvl="0" marL="457200" rtl="0" algn="just">
              <a:lnSpc>
                <a:spcPct val="150000"/>
              </a:lnSpc>
              <a:spcBef>
                <a:spcPts val="0"/>
              </a:spcBef>
              <a:spcAft>
                <a:spcPts val="0"/>
              </a:spcAft>
              <a:buClr>
                <a:srgbClr val="FFFFFF"/>
              </a:buClr>
              <a:buSzPts val="1400"/>
              <a:buChar char="●"/>
            </a:pPr>
            <a:r>
              <a:rPr lang="es-419">
                <a:solidFill>
                  <a:srgbClr val="FFFFFF"/>
                </a:solidFill>
                <a:latin typeface="Arial"/>
                <a:ea typeface="Arial"/>
                <a:cs typeface="Arial"/>
                <a:sym typeface="Arial"/>
              </a:rPr>
              <a:t>aplicable para utilizarlo como una plataforma enfocado en el IoT (Internet of Things),</a:t>
            </a:r>
            <a:br>
              <a:rPr lang="es-419">
                <a:solidFill>
                  <a:srgbClr val="FFFFFF"/>
                </a:solidFill>
                <a:latin typeface="Arial"/>
                <a:ea typeface="Arial"/>
                <a:cs typeface="Arial"/>
                <a:sym typeface="Arial"/>
              </a:rPr>
            </a:br>
            <a:endParaRPr>
              <a:solidFill>
                <a:srgbClr val="FFFFFF"/>
              </a:solidFill>
              <a:latin typeface="Arial"/>
              <a:ea typeface="Arial"/>
              <a:cs typeface="Arial"/>
              <a:sym typeface="Arial"/>
            </a:endParaRPr>
          </a:p>
          <a:p>
            <a:pPr indent="-317500" lvl="0" marL="457200" rtl="0" algn="just">
              <a:lnSpc>
                <a:spcPct val="150000"/>
              </a:lnSpc>
              <a:spcBef>
                <a:spcPts val="0"/>
              </a:spcBef>
              <a:spcAft>
                <a:spcPts val="0"/>
              </a:spcAft>
              <a:buClr>
                <a:srgbClr val="FFFFFF"/>
              </a:buClr>
              <a:buSzPts val="1400"/>
              <a:buChar char="●"/>
            </a:pPr>
            <a:r>
              <a:rPr lang="es-419">
                <a:solidFill>
                  <a:srgbClr val="FFFFFF"/>
                </a:solidFill>
                <a:latin typeface="Arial"/>
                <a:ea typeface="Arial"/>
                <a:cs typeface="Arial"/>
                <a:sym typeface="Arial"/>
              </a:rPr>
              <a:t>bit es Open Source, es decir que tanto el hardware como el software de “micro:bit” es de código abierto, </a:t>
            </a:r>
            <a:endParaRPr sz="1400">
              <a:solidFill>
                <a:srgbClr val="FFFFFF"/>
              </a:solidFill>
            </a:endParaRPr>
          </a:p>
        </p:txBody>
      </p:sp>
      <p:pic>
        <p:nvPicPr>
          <p:cNvPr id="191" name="Google Shape;191;p19"/>
          <p:cNvPicPr preferRelativeResize="0"/>
          <p:nvPr/>
        </p:nvPicPr>
        <p:blipFill>
          <a:blip r:embed="rId3">
            <a:alphaModFix/>
          </a:blip>
          <a:stretch>
            <a:fillRect/>
          </a:stretch>
        </p:blipFill>
        <p:spPr>
          <a:xfrm>
            <a:off x="5915300" y="1189048"/>
            <a:ext cx="2466700" cy="1966150"/>
          </a:xfrm>
          <a:prstGeom prst="rect">
            <a:avLst/>
          </a:prstGeom>
          <a:noFill/>
          <a:ln>
            <a:noFill/>
          </a:ln>
        </p:spPr>
      </p:pic>
      <p:pic>
        <p:nvPicPr>
          <p:cNvPr id="192" name="Google Shape;192;p19"/>
          <p:cNvPicPr preferRelativeResize="0"/>
          <p:nvPr/>
        </p:nvPicPr>
        <p:blipFill rotWithShape="1">
          <a:blip r:embed="rId4">
            <a:alphaModFix/>
          </a:blip>
          <a:srcRect b="11495" l="17027" r="16226" t="10991"/>
          <a:stretch/>
        </p:blipFill>
        <p:spPr>
          <a:xfrm>
            <a:off x="5915300" y="3242600"/>
            <a:ext cx="2421100" cy="174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716475" y="146100"/>
            <a:ext cx="7038900" cy="672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b="1" lang="es-419" sz="2100">
                <a:latin typeface="Arial"/>
                <a:ea typeface="Arial"/>
                <a:cs typeface="Arial"/>
                <a:sym typeface="Arial"/>
              </a:rPr>
              <a:t> Componentes electrónicos  en BBC Micro:bit</a:t>
            </a:r>
            <a:endParaRPr/>
          </a:p>
        </p:txBody>
      </p:sp>
      <p:sp>
        <p:nvSpPr>
          <p:cNvPr id="198" name="Google Shape;198;p20"/>
          <p:cNvSpPr txBox="1"/>
          <p:nvPr>
            <p:ph idx="1" type="body"/>
          </p:nvPr>
        </p:nvSpPr>
        <p:spPr>
          <a:xfrm>
            <a:off x="463050" y="933450"/>
            <a:ext cx="5328000" cy="37641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2100"/>
              </a:spcBef>
              <a:spcAft>
                <a:spcPts val="0"/>
              </a:spcAft>
              <a:buClr>
                <a:srgbClr val="FFFFFF"/>
              </a:buClr>
              <a:buSzPts val="1300"/>
              <a:buFont typeface="Arial"/>
              <a:buChar char="●"/>
            </a:pPr>
            <a:r>
              <a:rPr b="1" lang="es-419">
                <a:solidFill>
                  <a:srgbClr val="FFFFFF"/>
                </a:solidFill>
                <a:latin typeface="Arial"/>
                <a:ea typeface="Arial"/>
                <a:cs typeface="Arial"/>
                <a:sym typeface="Arial"/>
              </a:rPr>
              <a:t>25 diodos led</a:t>
            </a:r>
            <a:r>
              <a:rPr lang="es-419">
                <a:solidFill>
                  <a:srgbClr val="FFFFFF"/>
                </a:solidFill>
                <a:latin typeface="Arial"/>
                <a:ea typeface="Arial"/>
                <a:cs typeface="Arial"/>
                <a:sym typeface="Arial"/>
              </a:rPr>
              <a:t>: permiten mostrar un texto,numero e inclusive formar imágenes, además, es un un sensor de luz </a:t>
            </a:r>
            <a:endParaRPr>
              <a:solidFill>
                <a:srgbClr val="FFFFFF"/>
              </a:solidFill>
              <a:latin typeface="Arial"/>
              <a:ea typeface="Arial"/>
              <a:cs typeface="Arial"/>
              <a:sym typeface="Arial"/>
            </a:endParaRPr>
          </a:p>
          <a:p>
            <a:pPr indent="-311150" lvl="0" marL="457200" rtl="0" algn="just">
              <a:lnSpc>
                <a:spcPct val="150000"/>
              </a:lnSpc>
              <a:spcBef>
                <a:spcPts val="0"/>
              </a:spcBef>
              <a:spcAft>
                <a:spcPts val="0"/>
              </a:spcAft>
              <a:buClr>
                <a:srgbClr val="FFFFFF"/>
              </a:buClr>
              <a:buSzPts val="1300"/>
              <a:buFont typeface="Arial"/>
              <a:buChar char="●"/>
            </a:pPr>
            <a:r>
              <a:rPr b="1" lang="es-419">
                <a:solidFill>
                  <a:srgbClr val="FFFFFF"/>
                </a:solidFill>
                <a:latin typeface="Arial"/>
                <a:ea typeface="Arial"/>
                <a:cs typeface="Arial"/>
                <a:sym typeface="Arial"/>
              </a:rPr>
              <a:t>Botones:</a:t>
            </a:r>
            <a:r>
              <a:rPr b="1" lang="es-419">
                <a:solidFill>
                  <a:srgbClr val="FFFFFF"/>
                </a:solidFill>
                <a:latin typeface="Arial"/>
                <a:ea typeface="Arial"/>
                <a:cs typeface="Arial"/>
                <a:sym typeface="Arial"/>
              </a:rPr>
              <a:t> </a:t>
            </a:r>
            <a:r>
              <a:rPr lang="es-419">
                <a:solidFill>
                  <a:srgbClr val="FFFFFF"/>
                </a:solidFill>
                <a:latin typeface="Arial"/>
                <a:ea typeface="Arial"/>
                <a:cs typeface="Arial"/>
                <a:sym typeface="Arial"/>
              </a:rPr>
              <a:t>se los puede programar para poder ejecutarlos de forma individual o ejecutar acciones instantáneas,</a:t>
            </a:r>
            <a:endParaRPr>
              <a:solidFill>
                <a:srgbClr val="FFFFFF"/>
              </a:solidFill>
              <a:latin typeface="Arial"/>
              <a:ea typeface="Arial"/>
              <a:cs typeface="Arial"/>
              <a:sym typeface="Arial"/>
            </a:endParaRPr>
          </a:p>
          <a:p>
            <a:pPr indent="-311150" lvl="0" marL="457200" rtl="0" algn="just">
              <a:lnSpc>
                <a:spcPct val="150000"/>
              </a:lnSpc>
              <a:spcBef>
                <a:spcPts val="0"/>
              </a:spcBef>
              <a:spcAft>
                <a:spcPts val="0"/>
              </a:spcAft>
              <a:buClr>
                <a:srgbClr val="FFFFFF"/>
              </a:buClr>
              <a:buSzPts val="1300"/>
              <a:buFont typeface="Arial"/>
              <a:buChar char="●"/>
            </a:pPr>
            <a:r>
              <a:rPr b="1" lang="es-419">
                <a:solidFill>
                  <a:srgbClr val="FFFFFF"/>
                </a:solidFill>
                <a:latin typeface="Arial"/>
                <a:ea typeface="Arial"/>
                <a:cs typeface="Arial"/>
                <a:sym typeface="Arial"/>
              </a:rPr>
              <a:t>pines in/out: </a:t>
            </a:r>
            <a:r>
              <a:rPr lang="es-419">
                <a:solidFill>
                  <a:srgbClr val="FFFFFF"/>
                </a:solidFill>
                <a:latin typeface="Arial"/>
                <a:ea typeface="Arial"/>
                <a:cs typeface="Arial"/>
                <a:sym typeface="Arial"/>
              </a:rPr>
              <a:t> (25) </a:t>
            </a:r>
            <a:r>
              <a:rPr lang="es-419">
                <a:solidFill>
                  <a:srgbClr val="FFFFFF"/>
                </a:solidFill>
                <a:latin typeface="Arial"/>
                <a:ea typeface="Arial"/>
                <a:cs typeface="Arial"/>
                <a:sym typeface="Arial"/>
              </a:rPr>
              <a:t>conectores permiten la programación de los motores, LEDs u otro componente externo.</a:t>
            </a:r>
            <a:endParaRPr>
              <a:solidFill>
                <a:srgbClr val="FFFFFF"/>
              </a:solidFill>
              <a:latin typeface="Arial"/>
              <a:ea typeface="Arial"/>
              <a:cs typeface="Arial"/>
              <a:sym typeface="Arial"/>
            </a:endParaRPr>
          </a:p>
          <a:p>
            <a:pPr indent="-311150" lvl="0" marL="457200" rtl="0" algn="just">
              <a:lnSpc>
                <a:spcPct val="150000"/>
              </a:lnSpc>
              <a:spcBef>
                <a:spcPts val="0"/>
              </a:spcBef>
              <a:spcAft>
                <a:spcPts val="0"/>
              </a:spcAft>
              <a:buClr>
                <a:srgbClr val="FFFFFF"/>
              </a:buClr>
              <a:buSzPts val="1300"/>
              <a:buFont typeface="Arial"/>
              <a:buChar char="●"/>
            </a:pPr>
            <a:r>
              <a:rPr b="1" lang="es-419">
                <a:solidFill>
                  <a:srgbClr val="FFFFFF"/>
                </a:solidFill>
                <a:latin typeface="Arial"/>
                <a:ea typeface="Arial"/>
                <a:cs typeface="Arial"/>
                <a:sym typeface="Arial"/>
              </a:rPr>
              <a:t>Sensor de Temperatura: </a:t>
            </a:r>
            <a:r>
              <a:rPr lang="es-419">
                <a:solidFill>
                  <a:srgbClr val="FFFFFF"/>
                </a:solidFill>
                <a:latin typeface="Arial"/>
                <a:ea typeface="Arial"/>
                <a:cs typeface="Arial"/>
                <a:sym typeface="Arial"/>
              </a:rPr>
              <a:t>integrado en la placa analizándolo como grados Celsius.</a:t>
            </a:r>
            <a:endParaRPr>
              <a:solidFill>
                <a:srgbClr val="FFFFFF"/>
              </a:solidFill>
              <a:latin typeface="Arial"/>
              <a:ea typeface="Arial"/>
              <a:cs typeface="Arial"/>
              <a:sym typeface="Arial"/>
            </a:endParaRPr>
          </a:p>
          <a:p>
            <a:pPr indent="-304800" lvl="0" marL="457200" rtl="0" algn="just">
              <a:lnSpc>
                <a:spcPct val="150000"/>
              </a:lnSpc>
              <a:spcBef>
                <a:spcPts val="0"/>
              </a:spcBef>
              <a:spcAft>
                <a:spcPts val="0"/>
              </a:spcAft>
              <a:buClr>
                <a:srgbClr val="FFFFFF"/>
              </a:buClr>
              <a:buSzPts val="1200"/>
              <a:buFont typeface="Arial"/>
              <a:buChar char="●"/>
            </a:pPr>
            <a:r>
              <a:rPr b="1" lang="es-419">
                <a:solidFill>
                  <a:srgbClr val="FFFFFF"/>
                </a:solidFill>
                <a:latin typeface="Arial"/>
                <a:ea typeface="Arial"/>
                <a:cs typeface="Arial"/>
                <a:sym typeface="Arial"/>
              </a:rPr>
              <a:t>Acelerómetro: </a:t>
            </a:r>
            <a:r>
              <a:rPr lang="es-419" sz="1450">
                <a:solidFill>
                  <a:srgbClr val="FFFFFF"/>
                </a:solidFill>
                <a:latin typeface="Arial"/>
                <a:ea typeface="Arial"/>
                <a:cs typeface="Arial"/>
                <a:sym typeface="Arial"/>
              </a:rPr>
              <a:t>detectar otras acciones como agitarla, girarla inclusive, hasta soltarla en caída.</a:t>
            </a:r>
            <a:endParaRPr sz="1450">
              <a:solidFill>
                <a:srgbClr val="FFFFFF"/>
              </a:solidFill>
              <a:latin typeface="Arial"/>
              <a:ea typeface="Arial"/>
              <a:cs typeface="Arial"/>
              <a:sym typeface="Arial"/>
            </a:endParaRPr>
          </a:p>
          <a:p>
            <a:pPr indent="0" lvl="0" marL="457200" rtl="0" algn="just">
              <a:lnSpc>
                <a:spcPct val="150000"/>
              </a:lnSpc>
              <a:spcBef>
                <a:spcPts val="2100"/>
              </a:spcBef>
              <a:spcAft>
                <a:spcPts val="0"/>
              </a:spcAft>
              <a:buNone/>
            </a:pPr>
            <a:r>
              <a:t/>
            </a:r>
            <a:endParaRPr sz="1350">
              <a:solidFill>
                <a:srgbClr val="FFFFFF"/>
              </a:solidFill>
              <a:latin typeface="Arial"/>
              <a:ea typeface="Arial"/>
              <a:cs typeface="Arial"/>
              <a:sym typeface="Arial"/>
            </a:endParaRPr>
          </a:p>
          <a:p>
            <a:pPr indent="-311150" lvl="0" marL="457200" rtl="0" algn="l">
              <a:spcBef>
                <a:spcPts val="2100"/>
              </a:spcBef>
              <a:spcAft>
                <a:spcPts val="0"/>
              </a:spcAft>
              <a:buSzPts val="1300"/>
              <a:buChar char="●"/>
            </a:pPr>
            <a:r>
              <a:t/>
            </a:r>
            <a:endParaRPr/>
          </a:p>
        </p:txBody>
      </p:sp>
      <p:pic>
        <p:nvPicPr>
          <p:cNvPr id="199" name="Google Shape;199;p20"/>
          <p:cNvPicPr preferRelativeResize="0"/>
          <p:nvPr/>
        </p:nvPicPr>
        <p:blipFill rotWithShape="1">
          <a:blip r:embed="rId3">
            <a:alphaModFix/>
          </a:blip>
          <a:srcRect b="0" l="48127" r="0" t="0"/>
          <a:stretch/>
        </p:blipFill>
        <p:spPr>
          <a:xfrm>
            <a:off x="6496050" y="1638150"/>
            <a:ext cx="2247900" cy="178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419" sz="2100">
                <a:latin typeface="Arial"/>
                <a:ea typeface="Arial"/>
                <a:cs typeface="Arial"/>
                <a:sym typeface="Arial"/>
              </a:rPr>
              <a:t> Componentes electrónicos  en BBC Micro:bit</a:t>
            </a:r>
            <a:endParaRPr/>
          </a:p>
          <a:p>
            <a:pPr indent="0" lvl="0" marL="0" rtl="0" algn="l">
              <a:spcBef>
                <a:spcPts val="1200"/>
              </a:spcBef>
              <a:spcAft>
                <a:spcPts val="0"/>
              </a:spcAft>
              <a:buNone/>
            </a:pPr>
            <a:r>
              <a:t/>
            </a:r>
            <a:endParaRPr/>
          </a:p>
        </p:txBody>
      </p:sp>
      <p:sp>
        <p:nvSpPr>
          <p:cNvPr id="205" name="Google Shape;205;p21"/>
          <p:cNvSpPr txBox="1"/>
          <p:nvPr>
            <p:ph idx="1" type="body"/>
          </p:nvPr>
        </p:nvSpPr>
        <p:spPr>
          <a:xfrm>
            <a:off x="285750" y="971550"/>
            <a:ext cx="5486400" cy="3562200"/>
          </a:xfrm>
          <a:prstGeom prst="rect">
            <a:avLst/>
          </a:prstGeom>
        </p:spPr>
        <p:txBody>
          <a:bodyPr anchorCtr="0" anchor="t" bIns="91425" lIns="91425" spcFirstLastPara="1" rIns="91425" wrap="square" tIns="91425">
            <a:noAutofit/>
          </a:bodyPr>
          <a:lstStyle/>
          <a:p>
            <a:pPr indent="-314325" lvl="0" marL="457200" rtl="0" algn="just">
              <a:lnSpc>
                <a:spcPct val="150000"/>
              </a:lnSpc>
              <a:spcBef>
                <a:spcPts val="2100"/>
              </a:spcBef>
              <a:spcAft>
                <a:spcPts val="0"/>
              </a:spcAft>
              <a:buClr>
                <a:srgbClr val="FFFFFF"/>
              </a:buClr>
              <a:buSzPts val="1350"/>
              <a:buFont typeface="Arial"/>
              <a:buChar char="●"/>
            </a:pPr>
            <a:r>
              <a:rPr b="1" lang="es-419" sz="1350">
                <a:solidFill>
                  <a:srgbClr val="FFFFFF"/>
                </a:solidFill>
                <a:latin typeface="Arial"/>
                <a:ea typeface="Arial"/>
                <a:cs typeface="Arial"/>
                <a:sym typeface="Arial"/>
              </a:rPr>
              <a:t>Brújula: </a:t>
            </a:r>
            <a:r>
              <a:rPr lang="es-419" sz="1350">
                <a:solidFill>
                  <a:srgbClr val="FFFFFF"/>
                </a:solidFill>
                <a:latin typeface="Arial"/>
                <a:ea typeface="Arial"/>
                <a:cs typeface="Arial"/>
                <a:sym typeface="Arial"/>
              </a:rPr>
              <a:t>conocer la dirección en la que se localiza la tarjeta.</a:t>
            </a:r>
            <a:endParaRPr sz="1350">
              <a:solidFill>
                <a:srgbClr val="FFFFFF"/>
              </a:solidFill>
              <a:latin typeface="Arial"/>
              <a:ea typeface="Arial"/>
              <a:cs typeface="Arial"/>
              <a:sym typeface="Arial"/>
            </a:endParaRPr>
          </a:p>
          <a:p>
            <a:pPr indent="-314325" lvl="0" marL="457200" rtl="0" algn="just">
              <a:lnSpc>
                <a:spcPct val="150000"/>
              </a:lnSpc>
              <a:spcBef>
                <a:spcPts val="0"/>
              </a:spcBef>
              <a:spcAft>
                <a:spcPts val="0"/>
              </a:spcAft>
              <a:buClr>
                <a:srgbClr val="FFFFFF"/>
              </a:buClr>
              <a:buSzPts val="1350"/>
              <a:buFont typeface="Arial"/>
              <a:buChar char="●"/>
            </a:pPr>
            <a:r>
              <a:rPr b="1" lang="es-419" sz="1350">
                <a:solidFill>
                  <a:srgbClr val="FFFFFF"/>
                </a:solidFill>
                <a:latin typeface="Arial"/>
                <a:ea typeface="Arial"/>
                <a:cs typeface="Arial"/>
                <a:sym typeface="Arial"/>
              </a:rPr>
              <a:t>Radio: </a:t>
            </a:r>
            <a:r>
              <a:rPr lang="es-419" sz="1350">
                <a:solidFill>
                  <a:srgbClr val="FFFFFF"/>
                </a:solidFill>
                <a:latin typeface="Arial"/>
                <a:ea typeface="Arial"/>
                <a:cs typeface="Arial"/>
                <a:sym typeface="Arial"/>
              </a:rPr>
              <a:t>permite la comunicación de tu placa BBC micro: bit con otras,   </a:t>
            </a:r>
            <a:endParaRPr sz="1350">
              <a:solidFill>
                <a:srgbClr val="FFFFFF"/>
              </a:solidFill>
              <a:latin typeface="Arial"/>
              <a:ea typeface="Arial"/>
              <a:cs typeface="Arial"/>
              <a:sym typeface="Arial"/>
            </a:endParaRPr>
          </a:p>
          <a:p>
            <a:pPr indent="-314325" lvl="0" marL="457200" rtl="0" algn="just">
              <a:lnSpc>
                <a:spcPct val="150000"/>
              </a:lnSpc>
              <a:spcBef>
                <a:spcPts val="0"/>
              </a:spcBef>
              <a:spcAft>
                <a:spcPts val="0"/>
              </a:spcAft>
              <a:buClr>
                <a:srgbClr val="FFFFFF"/>
              </a:buClr>
              <a:buSzPts val="1350"/>
              <a:buFont typeface="Arial"/>
              <a:buChar char="●"/>
            </a:pPr>
            <a:r>
              <a:rPr b="1" lang="es-419" sz="1350">
                <a:solidFill>
                  <a:srgbClr val="FFFFFF"/>
                </a:solidFill>
                <a:latin typeface="Arial"/>
                <a:ea typeface="Arial"/>
                <a:cs typeface="Arial"/>
                <a:sym typeface="Arial"/>
              </a:rPr>
              <a:t>Bluetooth: </a:t>
            </a:r>
            <a:r>
              <a:rPr lang="es-419" sz="1350">
                <a:solidFill>
                  <a:srgbClr val="FFFFFF"/>
                </a:solidFill>
                <a:latin typeface="Arial"/>
                <a:ea typeface="Arial"/>
                <a:cs typeface="Arial"/>
                <a:sym typeface="Arial"/>
              </a:rPr>
              <a:t>comunicarse de forma independiente e inalámbrica con computadoras,smartphones y dispositivos inteligentes.</a:t>
            </a:r>
            <a:endParaRPr sz="1350">
              <a:solidFill>
                <a:srgbClr val="FFFFFF"/>
              </a:solidFill>
              <a:latin typeface="Arial"/>
              <a:ea typeface="Arial"/>
              <a:cs typeface="Arial"/>
              <a:sym typeface="Arial"/>
            </a:endParaRPr>
          </a:p>
          <a:p>
            <a:pPr indent="-314325" lvl="0" marL="457200" rtl="0" algn="just">
              <a:lnSpc>
                <a:spcPct val="150000"/>
              </a:lnSpc>
              <a:spcBef>
                <a:spcPts val="0"/>
              </a:spcBef>
              <a:spcAft>
                <a:spcPts val="0"/>
              </a:spcAft>
              <a:buClr>
                <a:srgbClr val="FFFFFF"/>
              </a:buClr>
              <a:buSzPts val="1350"/>
              <a:buFont typeface="Arial"/>
              <a:buChar char="●"/>
            </a:pPr>
            <a:r>
              <a:rPr b="1" lang="es-419" sz="1350">
                <a:solidFill>
                  <a:srgbClr val="FFFFFF"/>
                </a:solidFill>
                <a:latin typeface="Arial"/>
                <a:ea typeface="Arial"/>
                <a:cs typeface="Arial"/>
                <a:sym typeface="Arial"/>
              </a:rPr>
              <a:t>Puerto USB y conector para batería externa: </a:t>
            </a:r>
            <a:r>
              <a:rPr lang="es-419" sz="1350">
                <a:solidFill>
                  <a:srgbClr val="FFFFFF"/>
                </a:solidFill>
                <a:latin typeface="Arial"/>
                <a:ea typeface="Arial"/>
                <a:cs typeface="Arial"/>
                <a:sym typeface="Arial"/>
              </a:rPr>
              <a:t> puerto USB,o para pilas AAA o una batería.</a:t>
            </a:r>
            <a:endParaRPr sz="1350">
              <a:solidFill>
                <a:srgbClr val="FFFFFF"/>
              </a:solidFill>
              <a:latin typeface="Arial"/>
              <a:ea typeface="Arial"/>
              <a:cs typeface="Arial"/>
              <a:sym typeface="Arial"/>
            </a:endParaRPr>
          </a:p>
          <a:p>
            <a:pPr indent="-314325" lvl="0" marL="457200" rtl="0" algn="just">
              <a:lnSpc>
                <a:spcPct val="150000"/>
              </a:lnSpc>
              <a:spcBef>
                <a:spcPts val="0"/>
              </a:spcBef>
              <a:spcAft>
                <a:spcPts val="0"/>
              </a:spcAft>
              <a:buClr>
                <a:srgbClr val="FFFFFF"/>
              </a:buClr>
              <a:buSzPts val="1350"/>
              <a:buFont typeface="Arial"/>
              <a:buChar char="●"/>
            </a:pPr>
            <a:r>
              <a:rPr b="1" lang="es-419" sz="1350">
                <a:solidFill>
                  <a:srgbClr val="FFFFFF"/>
                </a:solidFill>
                <a:latin typeface="Arial"/>
                <a:ea typeface="Arial"/>
                <a:cs typeface="Arial"/>
                <a:sym typeface="Arial"/>
              </a:rPr>
              <a:t>Alimentación: </a:t>
            </a:r>
            <a:r>
              <a:rPr lang="es-419" sz="1350">
                <a:solidFill>
                  <a:srgbClr val="FFFFFF"/>
                </a:solidFill>
                <a:latin typeface="Arial"/>
                <a:ea typeface="Arial"/>
                <a:cs typeface="Arial"/>
                <a:sym typeface="Arial"/>
              </a:rPr>
              <a:t>cuenta con un entrada de 3v,conector de batería y puerto USB para alimentar a la placa.</a:t>
            </a:r>
            <a:endParaRPr/>
          </a:p>
        </p:txBody>
      </p:sp>
      <p:pic>
        <p:nvPicPr>
          <p:cNvPr id="206" name="Google Shape;206;p21"/>
          <p:cNvPicPr preferRelativeResize="0"/>
          <p:nvPr/>
        </p:nvPicPr>
        <p:blipFill rotWithShape="1">
          <a:blip r:embed="rId3">
            <a:alphaModFix/>
          </a:blip>
          <a:srcRect b="0" l="0" r="50313" t="0"/>
          <a:stretch/>
        </p:blipFill>
        <p:spPr>
          <a:xfrm>
            <a:off x="5924625" y="1460250"/>
            <a:ext cx="2514525" cy="2088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